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108"/>
  </p:notesMasterIdLst>
  <p:handoutMasterIdLst>
    <p:handoutMasterId r:id="rId109"/>
  </p:handoutMasterIdLst>
  <p:sldIdLst>
    <p:sldId id="286" r:id="rId2"/>
    <p:sldId id="287" r:id="rId3"/>
    <p:sldId id="385" r:id="rId4"/>
    <p:sldId id="266" r:id="rId5"/>
    <p:sldId id="386" r:id="rId6"/>
    <p:sldId id="387" r:id="rId7"/>
    <p:sldId id="290" r:id="rId8"/>
    <p:sldId id="293" r:id="rId9"/>
    <p:sldId id="294" r:id="rId10"/>
    <p:sldId id="295" r:id="rId11"/>
    <p:sldId id="296" r:id="rId12"/>
    <p:sldId id="297" r:id="rId13"/>
    <p:sldId id="285" r:id="rId14"/>
    <p:sldId id="298" r:id="rId15"/>
    <p:sldId id="299" r:id="rId16"/>
    <p:sldId id="300" r:id="rId17"/>
    <p:sldId id="302" r:id="rId18"/>
    <p:sldId id="303" r:id="rId19"/>
    <p:sldId id="301" r:id="rId20"/>
    <p:sldId id="304" r:id="rId21"/>
    <p:sldId id="388" r:id="rId22"/>
    <p:sldId id="305" r:id="rId23"/>
    <p:sldId id="306" r:id="rId24"/>
    <p:sldId id="307" r:id="rId25"/>
    <p:sldId id="308" r:id="rId26"/>
    <p:sldId id="309" r:id="rId27"/>
    <p:sldId id="405" r:id="rId28"/>
    <p:sldId id="406" r:id="rId29"/>
    <p:sldId id="310" r:id="rId30"/>
    <p:sldId id="312" r:id="rId31"/>
    <p:sldId id="314" r:id="rId32"/>
    <p:sldId id="315" r:id="rId33"/>
    <p:sldId id="316" r:id="rId34"/>
    <p:sldId id="317" r:id="rId35"/>
    <p:sldId id="319" r:id="rId36"/>
    <p:sldId id="318" r:id="rId37"/>
    <p:sldId id="320" r:id="rId38"/>
    <p:sldId id="322" r:id="rId39"/>
    <p:sldId id="324" r:id="rId40"/>
    <p:sldId id="323" r:id="rId41"/>
    <p:sldId id="325" r:id="rId42"/>
    <p:sldId id="326" r:id="rId43"/>
    <p:sldId id="321" r:id="rId44"/>
    <p:sldId id="327" r:id="rId45"/>
    <p:sldId id="328" r:id="rId46"/>
    <p:sldId id="330" r:id="rId47"/>
    <p:sldId id="390" r:id="rId48"/>
    <p:sldId id="333" r:id="rId49"/>
    <p:sldId id="331" r:id="rId50"/>
    <p:sldId id="393" r:id="rId51"/>
    <p:sldId id="335" r:id="rId52"/>
    <p:sldId id="336" r:id="rId53"/>
    <p:sldId id="337" r:id="rId54"/>
    <p:sldId id="338" r:id="rId55"/>
    <p:sldId id="340" r:id="rId56"/>
    <p:sldId id="339" r:id="rId57"/>
    <p:sldId id="341" r:id="rId58"/>
    <p:sldId id="342" r:id="rId59"/>
    <p:sldId id="343" r:id="rId60"/>
    <p:sldId id="344" r:id="rId61"/>
    <p:sldId id="345" r:id="rId62"/>
    <p:sldId id="346" r:id="rId63"/>
    <p:sldId id="347" r:id="rId64"/>
    <p:sldId id="348" r:id="rId65"/>
    <p:sldId id="394" r:id="rId66"/>
    <p:sldId id="349" r:id="rId67"/>
    <p:sldId id="350" r:id="rId68"/>
    <p:sldId id="352" r:id="rId69"/>
    <p:sldId id="396" r:id="rId70"/>
    <p:sldId id="397" r:id="rId71"/>
    <p:sldId id="354" r:id="rId72"/>
    <p:sldId id="355" r:id="rId73"/>
    <p:sldId id="398" r:id="rId74"/>
    <p:sldId id="400" r:id="rId75"/>
    <p:sldId id="358" r:id="rId76"/>
    <p:sldId id="353" r:id="rId77"/>
    <p:sldId id="401" r:id="rId78"/>
    <p:sldId id="360" r:id="rId79"/>
    <p:sldId id="402" r:id="rId80"/>
    <p:sldId id="361" r:id="rId81"/>
    <p:sldId id="362" r:id="rId82"/>
    <p:sldId id="364" r:id="rId83"/>
    <p:sldId id="365" r:id="rId84"/>
    <p:sldId id="366" r:id="rId85"/>
    <p:sldId id="367" r:id="rId86"/>
    <p:sldId id="363" r:id="rId87"/>
    <p:sldId id="370" r:id="rId88"/>
    <p:sldId id="403" r:id="rId89"/>
    <p:sldId id="371" r:id="rId90"/>
    <p:sldId id="372" r:id="rId91"/>
    <p:sldId id="404" r:id="rId92"/>
    <p:sldId id="368" r:id="rId93"/>
    <p:sldId id="373" r:id="rId94"/>
    <p:sldId id="374" r:id="rId95"/>
    <p:sldId id="376" r:id="rId96"/>
    <p:sldId id="377" r:id="rId97"/>
    <p:sldId id="375" r:id="rId98"/>
    <p:sldId id="378" r:id="rId99"/>
    <p:sldId id="379" r:id="rId100"/>
    <p:sldId id="380" r:id="rId101"/>
    <p:sldId id="381" r:id="rId102"/>
    <p:sldId id="382" r:id="rId103"/>
    <p:sldId id="383" r:id="rId104"/>
    <p:sldId id="384" r:id="rId105"/>
    <p:sldId id="407" r:id="rId106"/>
    <p:sldId id="282" r:id="rId10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41" autoAdjust="0"/>
    <p:restoredTop sz="94660"/>
  </p:normalViewPr>
  <p:slideViewPr>
    <p:cSldViewPr snapToGrid="0">
      <p:cViewPr varScale="1">
        <p:scale>
          <a:sx n="132" d="100"/>
          <a:sy n="132" d="100"/>
        </p:scale>
        <p:origin x="312" y="132"/>
      </p:cViewPr>
      <p:guideLst>
        <p:guide orient="horz" pos="2232"/>
        <p:guide pos="2880"/>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5" Type="http://schemas.openxmlformats.org/officeDocument/2006/relationships/image" Target="../media/image81.wmf"/><Relationship Id="rId4" Type="http://schemas.openxmlformats.org/officeDocument/2006/relationships/image" Target="../media/image8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42.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5" Type="http://schemas.openxmlformats.org/officeDocument/2006/relationships/image" Target="../media/image115.wmf"/><Relationship Id="rId4" Type="http://schemas.openxmlformats.org/officeDocument/2006/relationships/image" Target="../media/image114.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image" Target="../media/image118.wmf"/><Relationship Id="rId7" Type="http://schemas.openxmlformats.org/officeDocument/2006/relationships/image" Target="../media/image122.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10" Type="http://schemas.openxmlformats.org/officeDocument/2006/relationships/image" Target="../media/image125.wmf"/><Relationship Id="rId4" Type="http://schemas.openxmlformats.org/officeDocument/2006/relationships/image" Target="../media/image119.wmf"/><Relationship Id="rId9" Type="http://schemas.openxmlformats.org/officeDocument/2006/relationships/image" Target="../media/image12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42.wmf"/><Relationship Id="rId6" Type="http://schemas.openxmlformats.org/officeDocument/2006/relationships/image" Target="../media/image130.wmf"/><Relationship Id="rId5" Type="http://schemas.openxmlformats.org/officeDocument/2006/relationships/image" Target="../media/image129.wmf"/><Relationship Id="rId4" Type="http://schemas.openxmlformats.org/officeDocument/2006/relationships/image" Target="../media/image128.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47.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47.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8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 Id="rId4" Type="http://schemas.openxmlformats.org/officeDocument/2006/relationships/image" Target="../media/image192.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2016/10/25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2016/10/25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n-ea"/>
                <a:ea typeface="+mn-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611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userDrawn="1">
          <p15:clr>
            <a:srgbClr val="FBAE40"/>
          </p15:clr>
        </p15:guide>
        <p15:guide id="4"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stretch>
            <a:fillRect/>
          </a:stretch>
        </p:blipFill>
        <p:spPr>
          <a:xfrm>
            <a:off x="0" y="0"/>
            <a:ext cx="9144793" cy="664522"/>
          </a:xfrm>
          <a:prstGeom prst="rect">
            <a:avLst/>
          </a:prstGeom>
        </p:spPr>
      </p:pic>
      <p:sp>
        <p:nvSpPr>
          <p:cNvPr id="15" name="矩形 14"/>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spTree>
    <p:extLst>
      <p:ext uri="{BB962C8B-B14F-4D97-AF65-F5344CB8AC3E}">
        <p14:creationId xmlns:p14="http://schemas.microsoft.com/office/powerpoint/2010/main" val="1179779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2740607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spTree>
    <p:extLst>
      <p:ext uri="{BB962C8B-B14F-4D97-AF65-F5344CB8AC3E}">
        <p14:creationId xmlns:p14="http://schemas.microsoft.com/office/powerpoint/2010/main" val="3464265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3" pos="2160" userDrawn="1">
          <p15:clr>
            <a:srgbClr val="FBAE40"/>
          </p15:clr>
        </p15:guide>
        <p15:guide id="4"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userDrawn="1"/>
        </p:nvPicPr>
        <p:blipFill>
          <a:blip r:embed="rId2"/>
          <a:stretch>
            <a:fillRect/>
          </a:stretch>
        </p:blipFill>
        <p:spPr>
          <a:xfrm>
            <a:off x="0" y="0"/>
            <a:ext cx="9144793" cy="664522"/>
          </a:xfrm>
          <a:prstGeom prst="rect">
            <a:avLst/>
          </a:prstGeom>
        </p:spPr>
      </p:pic>
      <p:sp>
        <p:nvSpPr>
          <p:cNvPr id="20" name="矩形 19"/>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4734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userDrawn="1"/>
        </p:nvPicPr>
        <p:blipFill>
          <a:blip r:embed="rId2"/>
          <a:stretch>
            <a:fillRect/>
          </a:stretch>
        </p:blipFill>
        <p:spPr>
          <a:xfrm>
            <a:off x="0" y="0"/>
            <a:ext cx="9144793" cy="664522"/>
          </a:xfrm>
          <a:prstGeom prst="rect">
            <a:avLst/>
          </a:prstGeom>
        </p:spPr>
      </p:pic>
      <p:sp>
        <p:nvSpPr>
          <p:cNvPr id="22" name="矩形 21"/>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Tree>
    <p:extLst>
      <p:ext uri="{BB962C8B-B14F-4D97-AF65-F5344CB8AC3E}">
        <p14:creationId xmlns:p14="http://schemas.microsoft.com/office/powerpoint/2010/main" val="1643254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3" pos="2160" userDrawn="1">
          <p15:clr>
            <a:srgbClr val="FBAE40"/>
          </p15:clr>
        </p15:guide>
        <p15:guide id="4"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03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rmAutofit/>
          </a:bodyPr>
          <a:lstStyle>
            <a:lvl1pPr algn="ctr">
              <a:defRPr sz="4800" b="1">
                <a:solidFill>
                  <a:schemeClr val="bg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2674400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359720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8637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1637196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2038044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dirty="0" smtClean="0"/>
              <a:t>单击此处编辑母版标题样式</a:t>
            </a:r>
            <a:endParaRPr lang="zh-CN" altLang="en-US" dirty="0"/>
          </a:p>
        </p:txBody>
      </p:sp>
      <p:sp>
        <p:nvSpPr>
          <p:cNvPr id="13" name="矩形 12"/>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310298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3" pos="4167" userDrawn="1">
          <p15:clr>
            <a:srgbClr val="FBAE40"/>
          </p15:clr>
        </p15:guide>
        <p15:guide id="4"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323151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393152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2779208"/>
      </p:ext>
    </p:extLst>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589983661"/>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69" r:id="rId3"/>
    <p:sldLayoutId id="2147483782" r:id="rId4"/>
    <p:sldLayoutId id="2147483783"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67" r:id="rId15"/>
    <p:sldLayoutId id="2147483779" r:id="rId16"/>
  </p:sldLayoutIdLst>
  <p:transition spd="med">
    <p:push/>
  </p:transition>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0.png"/><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97.wm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image" Target="../media/image200.wmf"/><Relationship Id="rId5" Type="http://schemas.openxmlformats.org/officeDocument/2006/relationships/oleObject" Target="../embeddings/oleObject129.bin"/><Relationship Id="rId4" Type="http://schemas.openxmlformats.org/officeDocument/2006/relationships/image" Target="../media/image199.wmf"/></Relationships>
</file>

<file path=ppt/slides/_rels/slide10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48.vml"/><Relationship Id="rId4" Type="http://schemas.openxmlformats.org/officeDocument/2006/relationships/image" Target="../media/image202.wmf"/></Relationships>
</file>

<file path=ppt/slides/_rels/slide10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18.bin"/><Relationship Id="rId4" Type="http://schemas.openxmlformats.org/officeDocument/2006/relationships/image" Target="../media/image31.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21.bin"/><Relationship Id="rId4" Type="http://schemas.openxmlformats.org/officeDocument/2006/relationships/image" Target="../media/image34.wmf"/></Relationships>
</file>

<file path=ppt/slides/_rels/slide1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8.wmf"/></Relationships>
</file>

<file path=ppt/slides/_rels/slide1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9.wm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0.wmf"/><Relationship Id="rId5" Type="http://schemas.openxmlformats.org/officeDocument/2006/relationships/oleObject" Target="../embeddings/oleObject23.bin"/><Relationship Id="rId4" Type="http://schemas.openxmlformats.org/officeDocument/2006/relationships/image" Target="../media/image37.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44.png"/><Relationship Id="rId7" Type="http://schemas.openxmlformats.org/officeDocument/2006/relationships/image" Target="../media/image42.wmf"/><Relationship Id="rId2" Type="http://schemas.openxmlformats.org/officeDocument/2006/relationships/slideLayout" Target="../slideLayouts/slideLayout9.xml"/><Relationship Id="rId1" Type="http://schemas.openxmlformats.org/officeDocument/2006/relationships/vmlDrawing" Target="../drawings/vmlDrawing11.vml"/><Relationship Id="rId6" Type="http://schemas.openxmlformats.org/officeDocument/2006/relationships/oleObject" Target="../embeddings/oleObject24.bin"/><Relationship Id="rId5" Type="http://schemas.openxmlformats.org/officeDocument/2006/relationships/image" Target="../media/image440.png"/><Relationship Id="rId4" Type="http://schemas.openxmlformats.org/officeDocument/2006/relationships/image" Target="../media/image37.wmf"/><Relationship Id="rId9" Type="http://schemas.openxmlformats.org/officeDocument/2006/relationships/image" Target="../media/image43.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9.xml"/><Relationship Id="rId1" Type="http://schemas.openxmlformats.org/officeDocument/2006/relationships/vmlDrawing" Target="../drawings/vmlDrawing12.vml"/><Relationship Id="rId6" Type="http://schemas.openxmlformats.org/officeDocument/2006/relationships/image" Target="../media/image37.wmf"/><Relationship Id="rId5" Type="http://schemas.openxmlformats.org/officeDocument/2006/relationships/image" Target="../media/image45.png"/><Relationship Id="rId4" Type="http://schemas.openxmlformats.org/officeDocument/2006/relationships/image" Target="../media/image42.wmf"/></Relationships>
</file>

<file path=ppt/slides/_rels/slide19.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8.wmf"/><Relationship Id="rId5" Type="http://schemas.openxmlformats.org/officeDocument/2006/relationships/oleObject" Target="../embeddings/oleObject28.bin"/><Relationship Id="rId4" Type="http://schemas.openxmlformats.org/officeDocument/2006/relationships/image" Target="../media/image47.wmf"/></Relationships>
</file>

<file path=ppt/slides/_rels/slide21.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0.wmf"/><Relationship Id="rId5" Type="http://schemas.openxmlformats.org/officeDocument/2006/relationships/oleObject" Target="../embeddings/oleObject30.bin"/><Relationship Id="rId4" Type="http://schemas.openxmlformats.org/officeDocument/2006/relationships/image" Target="../media/image49.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32.bin"/><Relationship Id="rId7" Type="http://schemas.openxmlformats.org/officeDocument/2006/relationships/image" Target="../media/image54.wmf"/><Relationship Id="rId2" Type="http://schemas.openxmlformats.org/officeDocument/2006/relationships/slideLayout" Target="../slideLayouts/slideLayout9.xml"/><Relationship Id="rId1" Type="http://schemas.openxmlformats.org/officeDocument/2006/relationships/vmlDrawing" Target="../drawings/vmlDrawing15.vml"/><Relationship Id="rId6" Type="http://schemas.openxmlformats.org/officeDocument/2006/relationships/image" Target="../media/image52.wmf"/><Relationship Id="rId5" Type="http://schemas.openxmlformats.org/officeDocument/2006/relationships/oleObject" Target="../embeddings/oleObject33.bin"/><Relationship Id="rId10" Type="http://schemas.openxmlformats.org/officeDocument/2006/relationships/image" Target="../media/image55.wmf"/><Relationship Id="rId4" Type="http://schemas.openxmlformats.org/officeDocument/2006/relationships/image" Target="../media/image42.wmf"/><Relationship Id="rId9" Type="http://schemas.openxmlformats.org/officeDocument/2006/relationships/image" Target="../media/image53.wmf"/></Relationships>
</file>

<file path=ppt/slides/_rels/slide23.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8.wmf"/><Relationship Id="rId5" Type="http://schemas.openxmlformats.org/officeDocument/2006/relationships/oleObject" Target="../embeddings/oleObject36.bin"/><Relationship Id="rId4" Type="http://schemas.openxmlformats.org/officeDocument/2006/relationships/image" Target="../media/image57.wmf"/></Relationships>
</file>

<file path=ppt/slides/_rels/slide25.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61.wmf"/><Relationship Id="rId4" Type="http://schemas.openxmlformats.org/officeDocument/2006/relationships/oleObject" Target="../embeddings/oleObject38.bin"/></Relationships>
</file>

<file path=ppt/slides/_rels/slide27.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4.wmf"/><Relationship Id="rId5" Type="http://schemas.openxmlformats.org/officeDocument/2006/relationships/oleObject" Target="../embeddings/oleObject40.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42.bin"/></Relationships>
</file>

<file path=ppt/slides/_rels/slide28.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slideLayout" Target="../slideLayouts/slideLayout9.xml"/><Relationship Id="rId1" Type="http://schemas.openxmlformats.org/officeDocument/2006/relationships/vmlDrawing" Target="../drawings/vmlDrawing19.vml"/><Relationship Id="rId5" Type="http://schemas.openxmlformats.org/officeDocument/2006/relationships/image" Target="../media/image42.wmf"/><Relationship Id="rId4" Type="http://schemas.openxmlformats.org/officeDocument/2006/relationships/oleObject" Target="../embeddings/oleObject43.bin"/></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9.xml"/><Relationship Id="rId1" Type="http://schemas.openxmlformats.org/officeDocument/2006/relationships/vmlDrawing" Target="../drawings/vmlDrawing20.vml"/><Relationship Id="rId5" Type="http://schemas.openxmlformats.org/officeDocument/2006/relationships/image" Target="../media/image42.wmf"/><Relationship Id="rId4" Type="http://schemas.openxmlformats.org/officeDocument/2006/relationships/oleObject" Target="../embeddings/oleObject44.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6.wmf"/><Relationship Id="rId5" Type="http://schemas.openxmlformats.org/officeDocument/2006/relationships/oleObject" Target="../embeddings/oleObject46.bin"/><Relationship Id="rId4" Type="http://schemas.openxmlformats.org/officeDocument/2006/relationships/image" Target="../media/image75.wmf"/></Relationships>
</file>

<file path=ppt/slides/_rels/slide37.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8.wmf"/><Relationship Id="rId11" Type="http://schemas.openxmlformats.org/officeDocument/2006/relationships/oleObject" Target="../embeddings/oleObject51.bin"/><Relationship Id="rId5" Type="http://schemas.openxmlformats.org/officeDocument/2006/relationships/oleObject" Target="../embeddings/oleObject48.bin"/><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50.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9.xml"/><Relationship Id="rId1" Type="http://schemas.openxmlformats.org/officeDocument/2006/relationships/vmlDrawing" Target="../drawings/vmlDrawing23.vml"/><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42.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9.xml"/><Relationship Id="rId1" Type="http://schemas.openxmlformats.org/officeDocument/2006/relationships/vmlDrawing" Target="../drawings/vmlDrawing24.vml"/><Relationship Id="rId5" Type="http://schemas.openxmlformats.org/officeDocument/2006/relationships/image" Target="../media/image84.wmf"/><Relationship Id="rId4" Type="http://schemas.openxmlformats.org/officeDocument/2006/relationships/image" Target="../media/image42.wmf"/></Relationships>
</file>

<file path=ppt/slides/_rels/slide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1.wmf"/></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9.xml"/><Relationship Id="rId1" Type="http://schemas.openxmlformats.org/officeDocument/2006/relationships/vmlDrawing" Target="../drawings/vmlDrawing25.vml"/><Relationship Id="rId5" Type="http://schemas.openxmlformats.org/officeDocument/2006/relationships/image" Target="../media/image89.wmf"/><Relationship Id="rId4" Type="http://schemas.openxmlformats.org/officeDocument/2006/relationships/image" Target="../media/image42.wmf"/></Relationships>
</file>

<file path=ppt/slides/_rels/slide44.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91.wmf"/><Relationship Id="rId5" Type="http://schemas.openxmlformats.org/officeDocument/2006/relationships/oleObject" Target="../embeddings/oleObject56.bin"/><Relationship Id="rId4" Type="http://schemas.openxmlformats.org/officeDocument/2006/relationships/image" Target="../media/image90.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9.xml"/><Relationship Id="rId1" Type="http://schemas.openxmlformats.org/officeDocument/2006/relationships/vmlDrawing" Target="../drawings/vmlDrawing27.vml"/><Relationship Id="rId6" Type="http://schemas.openxmlformats.org/officeDocument/2006/relationships/image" Target="../media/image94.wmf"/><Relationship Id="rId5" Type="http://schemas.openxmlformats.org/officeDocument/2006/relationships/image" Target="../media/image93.png"/><Relationship Id="rId4" Type="http://schemas.openxmlformats.org/officeDocument/2006/relationships/image" Target="../media/image42.wmf"/></Relationships>
</file>

<file path=ppt/slides/_rels/slide46.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64.bin"/><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99.wmf"/><Relationship Id="rId2" Type="http://schemas.openxmlformats.org/officeDocument/2006/relationships/slideLayout" Target="../slideLayouts/slideLayout11.xml"/><Relationship Id="rId1" Type="http://schemas.openxmlformats.org/officeDocument/2006/relationships/vmlDrawing" Target="../drawings/vmlDrawing28.vml"/><Relationship Id="rId6" Type="http://schemas.openxmlformats.org/officeDocument/2006/relationships/image" Target="../media/image96.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98.wmf"/><Relationship Id="rId4" Type="http://schemas.openxmlformats.org/officeDocument/2006/relationships/image" Target="../media/image95.wmf"/><Relationship Id="rId9" Type="http://schemas.openxmlformats.org/officeDocument/2006/relationships/oleObject" Target="../embeddings/oleObject62.bin"/><Relationship Id="rId14" Type="http://schemas.openxmlformats.org/officeDocument/2006/relationships/image" Target="../media/image100.wmf"/></Relationships>
</file>

<file path=ppt/slides/_rels/slide47.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105.wmf"/><Relationship Id="rId2" Type="http://schemas.openxmlformats.org/officeDocument/2006/relationships/slideLayout" Target="../slideLayouts/slideLayout9.xml"/><Relationship Id="rId1" Type="http://schemas.openxmlformats.org/officeDocument/2006/relationships/vmlDrawing" Target="../drawings/vmlDrawing29.vml"/><Relationship Id="rId6" Type="http://schemas.openxmlformats.org/officeDocument/2006/relationships/image" Target="../media/image102.wmf"/><Relationship Id="rId11" Type="http://schemas.openxmlformats.org/officeDocument/2006/relationships/oleObject" Target="../embeddings/oleObject69.bin"/><Relationship Id="rId5" Type="http://schemas.openxmlformats.org/officeDocument/2006/relationships/oleObject" Target="../embeddings/oleObject66.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68.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109.wmf"/><Relationship Id="rId3" Type="http://schemas.openxmlformats.org/officeDocument/2006/relationships/oleObject" Target="../embeddings/oleObject70.bin"/><Relationship Id="rId7" Type="http://schemas.openxmlformats.org/officeDocument/2006/relationships/image" Target="../media/image106.wmf"/><Relationship Id="rId12" Type="http://schemas.openxmlformats.org/officeDocument/2006/relationships/oleObject" Target="../embeddings/oleObject75.bin"/><Relationship Id="rId2" Type="http://schemas.openxmlformats.org/officeDocument/2006/relationships/slideLayout" Target="../slideLayouts/slideLayout9.xml"/><Relationship Id="rId1" Type="http://schemas.openxmlformats.org/officeDocument/2006/relationships/vmlDrawing" Target="../drawings/vmlDrawing30.vml"/><Relationship Id="rId6" Type="http://schemas.openxmlformats.org/officeDocument/2006/relationships/oleObject" Target="../embeddings/oleObject72.bin"/><Relationship Id="rId11" Type="http://schemas.openxmlformats.org/officeDocument/2006/relationships/image" Target="../media/image108.wmf"/><Relationship Id="rId5" Type="http://schemas.openxmlformats.org/officeDocument/2006/relationships/oleObject" Target="../embeddings/oleObject71.bin"/><Relationship Id="rId15" Type="http://schemas.openxmlformats.org/officeDocument/2006/relationships/image" Target="../media/image110.wmf"/><Relationship Id="rId10" Type="http://schemas.openxmlformats.org/officeDocument/2006/relationships/oleObject" Target="../embeddings/oleObject74.bin"/><Relationship Id="rId4" Type="http://schemas.openxmlformats.org/officeDocument/2006/relationships/image" Target="../media/image42.wmf"/><Relationship Id="rId9" Type="http://schemas.openxmlformats.org/officeDocument/2006/relationships/image" Target="../media/image107.wmf"/><Relationship Id="rId14" Type="http://schemas.openxmlformats.org/officeDocument/2006/relationships/oleObject" Target="../embeddings/oleObject76.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115.wmf"/><Relationship Id="rId3" Type="http://schemas.openxmlformats.org/officeDocument/2006/relationships/oleObject" Target="../embeddings/oleObject77.bin"/><Relationship Id="rId7" Type="http://schemas.openxmlformats.org/officeDocument/2006/relationships/image" Target="../media/image112.wmf"/><Relationship Id="rId12" Type="http://schemas.openxmlformats.org/officeDocument/2006/relationships/oleObject" Target="../embeddings/oleObject81.bin"/><Relationship Id="rId2" Type="http://schemas.openxmlformats.org/officeDocument/2006/relationships/slideLayout" Target="../slideLayouts/slideLayout11.xml"/><Relationship Id="rId1" Type="http://schemas.openxmlformats.org/officeDocument/2006/relationships/vmlDrawing" Target="../drawings/vmlDrawing31.vml"/><Relationship Id="rId6" Type="http://schemas.openxmlformats.org/officeDocument/2006/relationships/oleObject" Target="../embeddings/oleObject78.bin"/><Relationship Id="rId11" Type="http://schemas.openxmlformats.org/officeDocument/2006/relationships/image" Target="../media/image114.wmf"/><Relationship Id="rId5" Type="http://schemas.openxmlformats.org/officeDocument/2006/relationships/slide" Target="slide46.xml"/><Relationship Id="rId10" Type="http://schemas.openxmlformats.org/officeDocument/2006/relationships/oleObject" Target="../embeddings/oleObject80.bin"/><Relationship Id="rId4" Type="http://schemas.openxmlformats.org/officeDocument/2006/relationships/image" Target="../media/image111.wmf"/><Relationship Id="rId9" Type="http://schemas.openxmlformats.org/officeDocument/2006/relationships/image" Target="../media/image113.wmf"/></Relationships>
</file>

<file path=ppt/slides/_rels/slide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5.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oleObject" Target="../embeddings/oleObject87.bin"/><Relationship Id="rId18" Type="http://schemas.openxmlformats.org/officeDocument/2006/relationships/image" Target="../media/image123.wmf"/><Relationship Id="rId3" Type="http://schemas.openxmlformats.org/officeDocument/2006/relationships/oleObject" Target="../embeddings/oleObject82.bin"/><Relationship Id="rId21" Type="http://schemas.openxmlformats.org/officeDocument/2006/relationships/oleObject" Target="../embeddings/oleObject91.bin"/><Relationship Id="rId7" Type="http://schemas.openxmlformats.org/officeDocument/2006/relationships/oleObject" Target="../embeddings/oleObject84.bin"/><Relationship Id="rId12" Type="http://schemas.openxmlformats.org/officeDocument/2006/relationships/image" Target="../media/image120.wmf"/><Relationship Id="rId17" Type="http://schemas.openxmlformats.org/officeDocument/2006/relationships/oleObject" Target="../embeddings/oleObject89.bin"/><Relationship Id="rId2" Type="http://schemas.openxmlformats.org/officeDocument/2006/relationships/slideLayout" Target="../slideLayouts/slideLayout9.xml"/><Relationship Id="rId16" Type="http://schemas.openxmlformats.org/officeDocument/2006/relationships/image" Target="../media/image122.wmf"/><Relationship Id="rId20" Type="http://schemas.openxmlformats.org/officeDocument/2006/relationships/image" Target="../media/image124.wmf"/><Relationship Id="rId1" Type="http://schemas.openxmlformats.org/officeDocument/2006/relationships/vmlDrawing" Target="../drawings/vmlDrawing32.vml"/><Relationship Id="rId6" Type="http://schemas.openxmlformats.org/officeDocument/2006/relationships/image" Target="../media/image117.wmf"/><Relationship Id="rId11" Type="http://schemas.openxmlformats.org/officeDocument/2006/relationships/oleObject" Target="../embeddings/oleObject86.bin"/><Relationship Id="rId5" Type="http://schemas.openxmlformats.org/officeDocument/2006/relationships/oleObject" Target="../embeddings/oleObject83.bin"/><Relationship Id="rId15" Type="http://schemas.openxmlformats.org/officeDocument/2006/relationships/oleObject" Target="../embeddings/oleObject88.bin"/><Relationship Id="rId10" Type="http://schemas.openxmlformats.org/officeDocument/2006/relationships/image" Target="../media/image119.wmf"/><Relationship Id="rId19" Type="http://schemas.openxmlformats.org/officeDocument/2006/relationships/oleObject" Target="../embeddings/oleObject90.bin"/><Relationship Id="rId4" Type="http://schemas.openxmlformats.org/officeDocument/2006/relationships/image" Target="../media/image116.wmf"/><Relationship Id="rId9" Type="http://schemas.openxmlformats.org/officeDocument/2006/relationships/oleObject" Target="../embeddings/oleObject85.bin"/><Relationship Id="rId14" Type="http://schemas.openxmlformats.org/officeDocument/2006/relationships/image" Target="../media/image121.wmf"/><Relationship Id="rId22" Type="http://schemas.openxmlformats.org/officeDocument/2006/relationships/image" Target="../media/image125.wmf"/></Relationships>
</file>

<file path=ppt/slides/_rels/slide51.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98.bin"/><Relationship Id="rId3" Type="http://schemas.openxmlformats.org/officeDocument/2006/relationships/oleObject" Target="../embeddings/oleObject92.bin"/><Relationship Id="rId7" Type="http://schemas.openxmlformats.org/officeDocument/2006/relationships/oleObject" Target="../embeddings/oleObject95.bin"/><Relationship Id="rId12" Type="http://schemas.openxmlformats.org/officeDocument/2006/relationships/image" Target="../media/image128.wmf"/><Relationship Id="rId2" Type="http://schemas.openxmlformats.org/officeDocument/2006/relationships/slideLayout" Target="../slideLayouts/slideLayout9.xml"/><Relationship Id="rId16" Type="http://schemas.openxmlformats.org/officeDocument/2006/relationships/image" Target="../media/image130.wmf"/><Relationship Id="rId1" Type="http://schemas.openxmlformats.org/officeDocument/2006/relationships/vmlDrawing" Target="../drawings/vmlDrawing33.vml"/><Relationship Id="rId6" Type="http://schemas.openxmlformats.org/officeDocument/2006/relationships/oleObject" Target="../embeddings/oleObject94.bin"/><Relationship Id="rId11" Type="http://schemas.openxmlformats.org/officeDocument/2006/relationships/oleObject" Target="../embeddings/oleObject97.bin"/><Relationship Id="rId5" Type="http://schemas.openxmlformats.org/officeDocument/2006/relationships/oleObject" Target="../embeddings/oleObject93.bin"/><Relationship Id="rId15" Type="http://schemas.openxmlformats.org/officeDocument/2006/relationships/oleObject" Target="../embeddings/oleObject99.bin"/><Relationship Id="rId10" Type="http://schemas.openxmlformats.org/officeDocument/2006/relationships/image" Target="../media/image127.wmf"/><Relationship Id="rId4" Type="http://schemas.openxmlformats.org/officeDocument/2006/relationships/image" Target="../media/image42.wmf"/><Relationship Id="rId9" Type="http://schemas.openxmlformats.org/officeDocument/2006/relationships/oleObject" Target="../embeddings/oleObject96.bin"/><Relationship Id="rId14" Type="http://schemas.openxmlformats.org/officeDocument/2006/relationships/image" Target="../media/image129.wmf"/></Relationships>
</file>

<file path=ppt/slides/_rels/slide5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7.xml"/><Relationship Id="rId1" Type="http://schemas.openxmlformats.org/officeDocument/2006/relationships/vmlDrawing" Target="../drawings/vmlDrawing34.vml"/><Relationship Id="rId5" Type="http://schemas.openxmlformats.org/officeDocument/2006/relationships/image" Target="../media/image133.wmf"/><Relationship Id="rId4" Type="http://schemas.openxmlformats.org/officeDocument/2006/relationships/oleObject" Target="../embeddings/oleObject100.bin"/></Relationships>
</file>

<file path=ppt/slides/_rels/slide54.x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7.wmf"/><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8.wmf"/><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39.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9.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11.bin"/></Relationships>
</file>

<file path=ppt/slides/_rels/slide60.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45.wmf"/><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11.xml"/><Relationship Id="rId1" Type="http://schemas.openxmlformats.org/officeDocument/2006/relationships/vmlDrawing" Target="../drawings/vmlDrawing35.vml"/><Relationship Id="rId6" Type="http://schemas.openxmlformats.org/officeDocument/2006/relationships/image" Target="../media/image147.wmf"/><Relationship Id="rId5" Type="http://schemas.openxmlformats.org/officeDocument/2006/relationships/oleObject" Target="../embeddings/oleObject102.bin"/><Relationship Id="rId4" Type="http://schemas.openxmlformats.org/officeDocument/2006/relationships/image" Target="../media/image146.wmf"/></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8.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2.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1.xml"/><Relationship Id="rId1" Type="http://schemas.openxmlformats.org/officeDocument/2006/relationships/vmlDrawing" Target="../drawings/vmlDrawing36.vml"/><Relationship Id="rId6" Type="http://schemas.openxmlformats.org/officeDocument/2006/relationships/image" Target="../media/image153.wmf"/><Relationship Id="rId5" Type="http://schemas.openxmlformats.org/officeDocument/2006/relationships/oleObject" Target="../embeddings/oleObject104.bin"/><Relationship Id="rId4" Type="http://schemas.openxmlformats.org/officeDocument/2006/relationships/image" Target="../media/image147.wmf"/></Relationships>
</file>

<file path=ppt/slides/_rels/slide7.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4.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151.png"/><Relationship Id="rId1" Type="http://schemas.openxmlformats.org/officeDocument/2006/relationships/slideLayout" Target="../slideLayouts/slideLayout9.xml"/><Relationship Id="rId4" Type="http://schemas.openxmlformats.org/officeDocument/2006/relationships/image" Target="../media/image155.png"/></Relationships>
</file>

<file path=ppt/slides/_rels/slide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11.xml"/><Relationship Id="rId1" Type="http://schemas.openxmlformats.org/officeDocument/2006/relationships/vmlDrawing" Target="../drawings/vmlDrawing37.vml"/><Relationship Id="rId6" Type="http://schemas.openxmlformats.org/officeDocument/2006/relationships/image" Target="../media/image157.wmf"/><Relationship Id="rId5" Type="http://schemas.openxmlformats.org/officeDocument/2006/relationships/oleObject" Target="../embeddings/oleObject106.bin"/><Relationship Id="rId4" Type="http://schemas.openxmlformats.org/officeDocument/2006/relationships/image" Target="../media/image147.wmf"/></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8.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151.png"/><Relationship Id="rId1" Type="http://schemas.openxmlformats.org/officeDocument/2006/relationships/slideLayout" Target="../slideLayouts/slideLayout9.xml"/><Relationship Id="rId4" Type="http://schemas.openxmlformats.org/officeDocument/2006/relationships/image" Target="../media/image159.png"/></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0.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11.xml"/><Relationship Id="rId1" Type="http://schemas.openxmlformats.org/officeDocument/2006/relationships/vmlDrawing" Target="../drawings/vmlDrawing38.vml"/><Relationship Id="rId6" Type="http://schemas.openxmlformats.org/officeDocument/2006/relationships/image" Target="../media/image164.wmf"/><Relationship Id="rId5" Type="http://schemas.openxmlformats.org/officeDocument/2006/relationships/oleObject" Target="../embeddings/oleObject108.bin"/><Relationship Id="rId4" Type="http://schemas.openxmlformats.org/officeDocument/2006/relationships/image" Target="../media/image163.wmf"/></Relationships>
</file>

<file path=ppt/slides/_rels/slide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3.wmf"/><Relationship Id="rId4" Type="http://schemas.openxmlformats.org/officeDocument/2006/relationships/oleObject" Target="../embeddings/oleObject12.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11.xml"/><Relationship Id="rId1" Type="http://schemas.openxmlformats.org/officeDocument/2006/relationships/vmlDrawing" Target="../drawings/vmlDrawing39.vml"/><Relationship Id="rId6" Type="http://schemas.openxmlformats.org/officeDocument/2006/relationships/image" Target="../media/image166.wmf"/><Relationship Id="rId5" Type="http://schemas.openxmlformats.org/officeDocument/2006/relationships/oleObject" Target="../embeddings/oleObject110.bin"/><Relationship Id="rId4" Type="http://schemas.openxmlformats.org/officeDocument/2006/relationships/image" Target="../media/image165.wmf"/></Relationships>
</file>

<file path=ppt/slides/_rels/slide8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8.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83.xml"/><Relationship Id="rId1" Type="http://schemas.openxmlformats.org/officeDocument/2006/relationships/slideLayout" Target="../slideLayouts/slideLayout9.xml"/><Relationship Id="rId5" Type="http://schemas.openxmlformats.org/officeDocument/2006/relationships/image" Target="../media/image171.png"/><Relationship Id="rId4"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11.xml"/><Relationship Id="rId1" Type="http://schemas.openxmlformats.org/officeDocument/2006/relationships/vmlDrawing" Target="../drawings/vmlDrawing40.vml"/><Relationship Id="rId6" Type="http://schemas.openxmlformats.org/officeDocument/2006/relationships/image" Target="../media/image174.wmf"/><Relationship Id="rId5" Type="http://schemas.openxmlformats.org/officeDocument/2006/relationships/oleObject" Target="../embeddings/oleObject112.bin"/><Relationship Id="rId4" Type="http://schemas.openxmlformats.org/officeDocument/2006/relationships/image" Target="../media/image173.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11.xml"/><Relationship Id="rId1" Type="http://schemas.openxmlformats.org/officeDocument/2006/relationships/vmlDrawing" Target="../drawings/vmlDrawing41.vml"/><Relationship Id="rId6" Type="http://schemas.openxmlformats.org/officeDocument/2006/relationships/image" Target="../media/image177.wmf"/><Relationship Id="rId5" Type="http://schemas.openxmlformats.org/officeDocument/2006/relationships/oleObject" Target="../embeddings/oleObject115.bin"/><Relationship Id="rId4" Type="http://schemas.openxmlformats.org/officeDocument/2006/relationships/image" Target="../media/image176.wmf"/></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6.wmf"/><Relationship Id="rId5" Type="http://schemas.openxmlformats.org/officeDocument/2006/relationships/oleObject" Target="../embeddings/oleObject14.bin"/><Relationship Id="rId4" Type="http://schemas.openxmlformats.org/officeDocument/2006/relationships/image" Target="../media/image25.wmf"/></Relationships>
</file>

<file path=ppt/slides/_rels/slide90.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11.xml"/><Relationship Id="rId1" Type="http://schemas.openxmlformats.org/officeDocument/2006/relationships/vmlDrawing" Target="../drawings/vmlDrawing42.vml"/><Relationship Id="rId6" Type="http://schemas.openxmlformats.org/officeDocument/2006/relationships/image" Target="../media/image180.wmf"/><Relationship Id="rId5" Type="http://schemas.openxmlformats.org/officeDocument/2006/relationships/oleObject" Target="../embeddings/oleObject117.bin"/><Relationship Id="rId4" Type="http://schemas.openxmlformats.org/officeDocument/2006/relationships/image" Target="../media/image179.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11.xml"/><Relationship Id="rId1" Type="http://schemas.openxmlformats.org/officeDocument/2006/relationships/vmlDrawing" Target="../drawings/vmlDrawing43.vml"/><Relationship Id="rId6" Type="http://schemas.openxmlformats.org/officeDocument/2006/relationships/image" Target="../media/image183.wmf"/><Relationship Id="rId5" Type="http://schemas.openxmlformats.org/officeDocument/2006/relationships/oleObject" Target="../embeddings/oleObject120.bin"/><Relationship Id="rId4" Type="http://schemas.openxmlformats.org/officeDocument/2006/relationships/image" Target="../media/image182.wmf"/></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8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Layout" Target="../slideLayouts/slideLayout11.xml"/><Relationship Id="rId1" Type="http://schemas.openxmlformats.org/officeDocument/2006/relationships/vmlDrawing" Target="../drawings/vmlDrawing44.vml"/><Relationship Id="rId5" Type="http://schemas.openxmlformats.org/officeDocument/2006/relationships/image" Target="../media/image186.wmf"/><Relationship Id="rId4" Type="http://schemas.openxmlformats.org/officeDocument/2006/relationships/oleObject" Target="../embeddings/oleObject121.bin"/></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8.w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90.wmf"/><Relationship Id="rId5" Type="http://schemas.openxmlformats.org/officeDocument/2006/relationships/oleObject" Target="../embeddings/oleObject123.bin"/><Relationship Id="rId10" Type="http://schemas.openxmlformats.org/officeDocument/2006/relationships/image" Target="../media/image192.wmf"/><Relationship Id="rId4" Type="http://schemas.openxmlformats.org/officeDocument/2006/relationships/image" Target="../media/image189.wmf"/><Relationship Id="rId9" Type="http://schemas.openxmlformats.org/officeDocument/2006/relationships/oleObject" Target="../embeddings/oleObject125.bin"/></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3.wmf"/><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26.bin"/><Relationship Id="rId7" Type="http://schemas.openxmlformats.org/officeDocument/2006/relationships/slide" Target="slide99.xml"/><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95.wmf"/><Relationship Id="rId5" Type="http://schemas.openxmlformats.org/officeDocument/2006/relationships/oleObject" Target="../embeddings/oleObject127.bin"/><Relationship Id="rId4" Type="http://schemas.openxmlformats.org/officeDocument/2006/relationships/image" Target="../media/image194.wmf"/></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96.w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85918" y="815798"/>
            <a:ext cx="8372163" cy="574183"/>
          </a:xfrm>
          <a:effectLst>
            <a:outerShdw blurRad="50800" dist="38100" dir="2700000" algn="tl" rotWithShape="0">
              <a:prstClr val="black">
                <a:alpha val="40000"/>
              </a:prstClr>
            </a:outerShdw>
          </a:effectLst>
        </p:spPr>
        <p:txBody>
          <a:bodyPr>
            <a:normAutofit/>
          </a:bodyPr>
          <a:lstStyle/>
          <a:p>
            <a:pPr algn="ctr"/>
            <a:r>
              <a:rPr lang="en-US" altLang="zh-CN" i="1" dirty="0" smtClean="0">
                <a:latin typeface="Times New Roman" panose="02020603050405020304" pitchFamily="18" charset="0"/>
                <a:ea typeface="微软雅黑" panose="020B0503020204020204" pitchFamily="34" charset="-122"/>
                <a:cs typeface="Times New Roman" panose="02020603050405020304" pitchFamily="18" charset="0"/>
              </a:rPr>
              <a:t>Digital Image Processing, 3</a:t>
            </a:r>
            <a:r>
              <a:rPr lang="en-US" altLang="zh-CN" i="1" baseline="30000" dirty="0" smtClean="0">
                <a:latin typeface="Times New Roman" panose="02020603050405020304" pitchFamily="18" charset="0"/>
                <a:ea typeface="微软雅黑" panose="020B0503020204020204" pitchFamily="34" charset="-122"/>
                <a:cs typeface="Times New Roman" panose="02020603050405020304" pitchFamily="18" charset="0"/>
              </a:rPr>
              <a:t>rd</a:t>
            </a:r>
            <a:r>
              <a:rPr lang="en-US" altLang="zh-CN" i="1" dirty="0" smtClean="0">
                <a:latin typeface="Times New Roman" panose="02020603050405020304" pitchFamily="18" charset="0"/>
                <a:ea typeface="微软雅黑" panose="020B0503020204020204" pitchFamily="34" charset="-122"/>
                <a:cs typeface="Times New Roman" panose="02020603050405020304" pitchFamily="18" charset="0"/>
              </a:rPr>
              <a:t> ed.</a:t>
            </a:r>
            <a:endParaRPr lang="zh-CN" altLang="en-US"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标题 2"/>
          <p:cNvSpPr txBox="1">
            <a:spLocks/>
          </p:cNvSpPr>
          <p:nvPr/>
        </p:nvSpPr>
        <p:spPr>
          <a:xfrm>
            <a:off x="242261" y="2799294"/>
            <a:ext cx="8659471" cy="1242873"/>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lnSpc>
                <a:spcPct val="100000"/>
              </a:lnSpc>
              <a:spcAft>
                <a:spcPts val="600"/>
              </a:spcAft>
            </a:pPr>
            <a:r>
              <a:rPr lang="en-US" altLang="zh-CN" b="1" dirty="0">
                <a:solidFill>
                  <a:schemeClr val="accent1"/>
                </a:solidFill>
                <a:latin typeface="Arial Black" panose="020B0A04020102020204" pitchFamily="34" charset="0"/>
                <a:ea typeface="微软雅黑" panose="020B0503020204020204" pitchFamily="34" charset="-122"/>
                <a:cs typeface="Arial" panose="020B0604020202020204" pitchFamily="34" charset="0"/>
              </a:rPr>
              <a:t>Chapter 4</a:t>
            </a:r>
          </a:p>
          <a:p>
            <a:pPr algn="ctr">
              <a:lnSpc>
                <a:spcPct val="100000"/>
              </a:lnSpc>
              <a:spcAft>
                <a:spcPts val="600"/>
              </a:spcAft>
            </a:pPr>
            <a:r>
              <a:rPr lang="en-US" altLang="zh-CN" b="1" dirty="0">
                <a:solidFill>
                  <a:schemeClr val="accent1"/>
                </a:solidFill>
                <a:latin typeface="Arial Black" panose="020B0A04020102020204" pitchFamily="34" charset="0"/>
                <a:ea typeface="微软雅黑" panose="020B0503020204020204" pitchFamily="34" charset="-122"/>
                <a:cs typeface="Arial" panose="020B0604020202020204" pitchFamily="34" charset="0"/>
              </a:rPr>
              <a:t>Filtering in the Frequency Domain</a:t>
            </a:r>
            <a:endParaRPr lang="zh-CN" altLang="en-US" b="1" dirty="0">
              <a:solidFill>
                <a:schemeClr val="accent1"/>
              </a:solidFill>
              <a:latin typeface="Arial Black" panose="020B0A04020102020204" pitchFamily="34" charset="0"/>
              <a:ea typeface="微软雅黑" panose="020B0503020204020204" pitchFamily="34" charset="-122"/>
              <a:cs typeface="Arial" panose="020B0604020202020204" pitchFamily="34" charset="0"/>
            </a:endParaRPr>
          </a:p>
        </p:txBody>
      </p:sp>
      <p:sp>
        <p:nvSpPr>
          <p:cNvPr id="4" name="副标题 4"/>
          <p:cNvSpPr>
            <a:spLocks noGrp="1"/>
          </p:cNvSpPr>
          <p:nvPr/>
        </p:nvSpPr>
        <p:spPr>
          <a:xfrm>
            <a:off x="1034246" y="4587758"/>
            <a:ext cx="7075503" cy="1245606"/>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b="1" dirty="0">
                <a:solidFill>
                  <a:schemeClr val="accent1"/>
                </a:solidFill>
                <a:latin typeface="Arial" panose="020B0604020202020204" pitchFamily="34" charset="0"/>
                <a:ea typeface="微软雅黑" panose="020B0503020204020204" pitchFamily="34" charset="-122"/>
                <a:cs typeface="Arial" panose="020B0604020202020204" pitchFamily="34" charset="0"/>
              </a:rPr>
              <a:t>Dept. Computer Science &amp; Engineering</a:t>
            </a:r>
          </a:p>
          <a:p>
            <a:pPr algn="ctr"/>
            <a:r>
              <a:rPr lang="en-US" altLang="zh-CN" b="1" dirty="0" smtClean="0">
                <a:solidFill>
                  <a:schemeClr val="accent1"/>
                </a:solidFill>
                <a:latin typeface="Arial" panose="020B0604020202020204" pitchFamily="34" charset="0"/>
                <a:ea typeface="微软雅黑" panose="020B0503020204020204" pitchFamily="34" charset="-122"/>
                <a:cs typeface="Arial" panose="020B0604020202020204" pitchFamily="34" charset="0"/>
              </a:rPr>
              <a:t>Hongtao Lu</a:t>
            </a:r>
          </a:p>
          <a:p>
            <a:pPr algn="ctr"/>
            <a:fld id="{C933657A-700C-43D5-BA12-3697E30C131A}" type="datetime1">
              <a:rPr lang="en-US" altLang="zh-CN" b="1">
                <a:solidFill>
                  <a:schemeClr val="accent1"/>
                </a:solidFill>
                <a:latin typeface="Arial" panose="020B0604020202020204" pitchFamily="34" charset="0"/>
                <a:ea typeface="微软雅黑" panose="020B0503020204020204" pitchFamily="34" charset="-122"/>
                <a:cs typeface="Arial" panose="020B0604020202020204" pitchFamily="34" charset="0"/>
              </a:rPr>
              <a:t>10/25/2016</a:t>
            </a:fld>
            <a:endParaRPr lang="en-US" altLang="zh-CN" b="1" dirty="0" smtClean="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1200" y="1340198"/>
            <a:ext cx="2080532" cy="2080532"/>
          </a:xfrm>
          <a:prstGeom prst="rect">
            <a:avLst/>
          </a:prstGeom>
        </p:spPr>
      </p:pic>
    </p:spTree>
    <p:extLst>
      <p:ext uri="{BB962C8B-B14F-4D97-AF65-F5344CB8AC3E}">
        <p14:creationId xmlns:p14="http://schemas.microsoft.com/office/powerpoint/2010/main" val="427555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Fourier spectrum (or frequency spectrum)</a:t>
            </a:r>
          </a:p>
        </p:txBody>
      </p:sp>
      <p:sp>
        <p:nvSpPr>
          <p:cNvPr id="6" name="文本框 5"/>
          <p:cNvSpPr txBox="1"/>
          <p:nvPr/>
        </p:nvSpPr>
        <p:spPr>
          <a:xfrm>
            <a:off x="74666" y="5847349"/>
            <a:ext cx="8993080" cy="830997"/>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4.4</a:t>
            </a:r>
            <a:r>
              <a:rPr lang="en-US" sz="2400" dirty="0" smtClean="0">
                <a:latin typeface="Arial" panose="020B0604020202020204" pitchFamily="34" charset="0"/>
                <a:cs typeface="Arial" panose="020B0604020202020204" pitchFamily="34" charset="0"/>
              </a:rPr>
              <a:t> (a) A simple function; (b) its Fourier transform; </a:t>
            </a:r>
          </a:p>
          <a:p>
            <a:r>
              <a:rPr lang="en-US" sz="2400" dirty="0" smtClean="0">
                <a:latin typeface="Arial" panose="020B0604020202020204" pitchFamily="34" charset="0"/>
                <a:cs typeface="Arial" panose="020B0604020202020204" pitchFamily="34" charset="0"/>
              </a:rPr>
              <a:t>(c) the spectrum. All functions extend to infinity in both directions.</a:t>
            </a:r>
            <a:endParaRPr lang="en-US" sz="2400" dirty="0">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92" t="1318" r="2371" b="25687"/>
          <a:stretch/>
        </p:blipFill>
        <p:spPr bwMode="auto">
          <a:xfrm>
            <a:off x="222693" y="3079929"/>
            <a:ext cx="8643494" cy="269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对象 9"/>
          <p:cNvGraphicFramePr>
            <a:graphicFrameLocks noChangeAspect="1"/>
          </p:cNvGraphicFramePr>
          <p:nvPr>
            <p:extLst>
              <p:ext uri="{D42A27DB-BD31-4B8C-83A1-F6EECF244321}">
                <p14:modId xmlns:p14="http://schemas.microsoft.com/office/powerpoint/2010/main" val="3386095633"/>
              </p:ext>
            </p:extLst>
          </p:nvPr>
        </p:nvGraphicFramePr>
        <p:xfrm>
          <a:off x="2925763" y="2184400"/>
          <a:ext cx="3290887" cy="923925"/>
        </p:xfrm>
        <a:graphic>
          <a:graphicData uri="http://schemas.openxmlformats.org/presentationml/2006/ole">
            <mc:AlternateContent xmlns:mc="http://schemas.openxmlformats.org/markup-compatibility/2006">
              <mc:Choice xmlns:v="urn:schemas-microsoft-com:vml" Requires="v">
                <p:oleObj spid="_x0000_s6312" name="Equation" r:id="rId4" imgW="1714320" imgH="482400" progId="Equation.DSMT4">
                  <p:embed/>
                </p:oleObj>
              </mc:Choice>
              <mc:Fallback>
                <p:oleObj name="Equation" r:id="rId4" imgW="1714320" imgH="482400" progId="Equation.DSMT4">
                  <p:embed/>
                  <p:pic>
                    <p:nvPicPr>
                      <p:cNvPr id="3" name="对象 2"/>
                      <p:cNvPicPr/>
                      <p:nvPr/>
                    </p:nvPicPr>
                    <p:blipFill>
                      <a:blip r:embed="rId5"/>
                      <a:stretch>
                        <a:fillRect/>
                      </a:stretch>
                    </p:blipFill>
                    <p:spPr>
                      <a:xfrm>
                        <a:off x="2925763" y="2184400"/>
                        <a:ext cx="3290887" cy="923925"/>
                      </a:xfrm>
                      <a:prstGeom prst="rect">
                        <a:avLst/>
                      </a:prstGeom>
                    </p:spPr>
                  </p:pic>
                </p:oleObj>
              </mc:Fallback>
            </mc:AlternateContent>
          </a:graphicData>
        </a:graphic>
      </p:graphicFrame>
      <p:sp>
        <p:nvSpPr>
          <p:cNvPr id="8"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4.2.4 The Fourier </a:t>
            </a:r>
            <a:r>
              <a:rPr lang="en-US" altLang="zh-CN" sz="2800" dirty="0" smtClean="0">
                <a:latin typeface="Arial" panose="020B0604020202020204" pitchFamily="34" charset="0"/>
                <a:cs typeface="Arial" panose="020B0604020202020204" pitchFamily="34" charset="0"/>
              </a:rPr>
              <a:t>Transform </a:t>
            </a:r>
            <a:r>
              <a:rPr lang="en-US" altLang="zh-CN" sz="2800" dirty="0">
                <a:latin typeface="Arial" panose="020B0604020202020204" pitchFamily="34" charset="0"/>
                <a:cs typeface="Arial" panose="020B0604020202020204" pitchFamily="34" charset="0"/>
              </a:rPr>
              <a:t>of </a:t>
            </a:r>
            <a:r>
              <a:rPr lang="en-US" altLang="zh-CN" sz="2800" dirty="0" smtClean="0">
                <a:latin typeface="Arial" panose="020B0604020202020204" pitchFamily="34" charset="0"/>
                <a:cs typeface="Arial" panose="020B0604020202020204" pitchFamily="34" charset="0"/>
              </a:rPr>
              <a:t>Functions of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One Continuous Variable</a:t>
            </a:r>
            <a:endParaRPr lang="en-US" altLang="zh-CN" sz="2800" dirty="0">
              <a:latin typeface="Arial" panose="020B0604020202020204" pitchFamily="34" charset="0"/>
              <a:cs typeface="Arial" panose="020B0604020202020204" pitchFamily="34" charset="0"/>
            </a:endParaRPr>
          </a:p>
        </p:txBody>
      </p:sp>
      <p:pic>
        <p:nvPicPr>
          <p:cNvPr id="11"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949" t="73578" r="92017" b="22256"/>
          <a:stretch/>
        </p:blipFill>
        <p:spPr bwMode="auto">
          <a:xfrm>
            <a:off x="178302" y="5622956"/>
            <a:ext cx="847725" cy="31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788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4.10.2 Enhancement of corrupted </a:t>
            </a:r>
            <a:r>
              <a:rPr lang="en-US" altLang="zh-CN" sz="2800" i="1" dirty="0">
                <a:latin typeface="Arial" panose="020B0604020202020204" pitchFamily="34" charset="0"/>
                <a:cs typeface="Arial" panose="020B0604020202020204" pitchFamily="34" charset="0"/>
              </a:rPr>
              <a:t>Cassini</a:t>
            </a:r>
            <a:r>
              <a:rPr lang="en-US" altLang="zh-CN" sz="2800" dirty="0">
                <a:latin typeface="Arial" panose="020B0604020202020204" pitchFamily="34" charset="0"/>
                <a:cs typeface="Arial" panose="020B0604020202020204" pitchFamily="34" charset="0"/>
              </a:rPr>
              <a:t/>
            </a:r>
            <a:br>
              <a:rPr lang="en-US" altLang="zh-CN" sz="2800" dirty="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Saturn image by notch filtering</a:t>
            </a:r>
            <a:endParaRPr lang="en-US" sz="2800" dirty="0"/>
          </a:p>
        </p:txBody>
      </p:sp>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055" b="612"/>
          <a:stretch/>
        </p:blipFill>
        <p:spPr bwMode="auto">
          <a:xfrm>
            <a:off x="92106" y="1624239"/>
            <a:ext cx="5064579" cy="5083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文本框 15"/>
          <p:cNvSpPr txBox="1"/>
          <p:nvPr/>
        </p:nvSpPr>
        <p:spPr>
          <a:xfrm>
            <a:off x="5156685" y="2183353"/>
            <a:ext cx="3898538" cy="4524315"/>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4.65</a:t>
            </a:r>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(a) 674 x 674 image of the Saturn rings showing nearly periodic interference.</a:t>
            </a:r>
          </a:p>
          <a:p>
            <a:r>
              <a:rPr lang="en-US" sz="2400" dirty="0" smtClean="0">
                <a:latin typeface="Arial" panose="020B0604020202020204" pitchFamily="34" charset="0"/>
                <a:cs typeface="Arial" panose="020B0604020202020204" pitchFamily="34" charset="0"/>
              </a:rPr>
              <a:t>(b) Spectrum: The bursts of energy in the vertical axis near the origin correspond to the interference pattern. </a:t>
            </a:r>
          </a:p>
          <a:p>
            <a:r>
              <a:rPr lang="en-US" sz="2400" dirty="0" smtClean="0">
                <a:latin typeface="Arial" panose="020B0604020202020204" pitchFamily="34" charset="0"/>
                <a:cs typeface="Arial" panose="020B0604020202020204" pitchFamily="34" charset="0"/>
              </a:rPr>
              <a:t>(c) A vertical notch reject filter. </a:t>
            </a:r>
          </a:p>
          <a:p>
            <a:r>
              <a:rPr lang="en-US" sz="2400" dirty="0" smtClean="0">
                <a:latin typeface="Arial" panose="020B0604020202020204" pitchFamily="34" charset="0"/>
                <a:cs typeface="Arial" panose="020B0604020202020204" pitchFamily="34" charset="0"/>
              </a:rPr>
              <a:t>(d) Result of filtering.</a:t>
            </a:r>
            <a:endParaRPr lang="en-US" sz="2400" dirty="0">
              <a:latin typeface="Arial" panose="020B0604020202020204" pitchFamily="34" charset="0"/>
              <a:cs typeface="Arial" panose="020B0604020202020204" pitchFamily="34" charset="0"/>
            </a:endParaRPr>
          </a:p>
        </p:txBody>
      </p:sp>
      <p:pic>
        <p:nvPicPr>
          <p:cNvPr id="1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75455" b="91411"/>
          <a:stretch/>
        </p:blipFill>
        <p:spPr bwMode="auto">
          <a:xfrm>
            <a:off x="5161677" y="1604846"/>
            <a:ext cx="617686" cy="61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316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4.10.2 Enhancement of corrupted </a:t>
            </a:r>
            <a:r>
              <a:rPr lang="en-US" altLang="zh-CN" sz="2800" i="1" dirty="0" smtClean="0">
                <a:latin typeface="Arial" panose="020B0604020202020204" pitchFamily="34" charset="0"/>
                <a:cs typeface="Arial" panose="020B0604020202020204" pitchFamily="34" charset="0"/>
              </a:rPr>
              <a:t>Cassini</a:t>
            </a:r>
            <a:r>
              <a:rPr lang="en-US" altLang="zh-CN" sz="2800" dirty="0" smtClean="0">
                <a:latin typeface="Arial" panose="020B0604020202020204" pitchFamily="34" charset="0"/>
                <a:cs typeface="Arial" panose="020B0604020202020204" pitchFamily="34" charset="0"/>
              </a:rPr>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Saturn </a:t>
            </a:r>
            <a:r>
              <a:rPr lang="en-US" altLang="zh-CN" sz="2800" dirty="0">
                <a:latin typeface="Arial" panose="020B0604020202020204" pitchFamily="34" charset="0"/>
                <a:cs typeface="Arial" panose="020B0604020202020204" pitchFamily="34" charset="0"/>
              </a:rPr>
              <a:t>image by notch filtering</a:t>
            </a:r>
          </a:p>
        </p:txBody>
      </p:sp>
      <p:sp>
        <p:nvSpPr>
          <p:cNvPr id="16" name="文本框 15"/>
          <p:cNvSpPr txBox="1"/>
          <p:nvPr/>
        </p:nvSpPr>
        <p:spPr>
          <a:xfrm>
            <a:off x="95250" y="5186129"/>
            <a:ext cx="8953499" cy="1569660"/>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4.66</a:t>
            </a:r>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(a) Result (spectrum) of applying a notch pass filter to the DFT of Fig. 4.65(a).</a:t>
            </a:r>
          </a:p>
          <a:p>
            <a:r>
              <a:rPr lang="en-US" sz="2400" dirty="0" smtClean="0">
                <a:latin typeface="Arial" panose="020B0604020202020204" pitchFamily="34" charset="0"/>
                <a:cs typeface="Arial" panose="020B0604020202020204" pitchFamily="34" charset="0"/>
              </a:rPr>
              <a:t>(b) Spatial pattern obtained by computing the IDFT of (a).</a:t>
            </a:r>
            <a:endParaRPr lang="en-US" sz="2400" dirty="0">
              <a:latin typeface="Arial" panose="020B0604020202020204" pitchFamily="34" charset="0"/>
              <a:cs typeface="Arial" panose="020B0604020202020204" pitchFamily="34"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572" y="1602670"/>
            <a:ext cx="7276855" cy="3601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4462" b="22420"/>
          <a:stretch/>
        </p:blipFill>
        <p:spPr bwMode="auto">
          <a:xfrm>
            <a:off x="213446" y="4900172"/>
            <a:ext cx="561155" cy="30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473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dirty="0" smtClean="0">
                <a:latin typeface="Arial" panose="020B0604020202020204" pitchFamily="34" charset="0"/>
                <a:cs typeface="Arial" panose="020B0604020202020204" pitchFamily="34" charset="0"/>
              </a:rPr>
              <a:t>4.11 Implementation</a:t>
            </a:r>
            <a:endParaRPr lang="en-US" dirty="0"/>
          </a:p>
        </p:txBody>
      </p:sp>
      <p:sp>
        <p:nvSpPr>
          <p:cNvPr id="7" name="矩形 6"/>
          <p:cNvSpPr/>
          <p:nvPr/>
        </p:nvSpPr>
        <p:spPr>
          <a:xfrm>
            <a:off x="494024" y="1644127"/>
            <a:ext cx="8439150" cy="523220"/>
          </a:xfrm>
          <a:prstGeom prst="rect">
            <a:avLst/>
          </a:prstGeom>
        </p:spPr>
        <p:txBody>
          <a:bodyPr wrap="square">
            <a:spAutoFit/>
          </a:bodyPr>
          <a:lstStyle/>
          <a:p>
            <a:pPr>
              <a:lnSpc>
                <a:spcPct val="100000"/>
              </a:lnSpc>
              <a:spcBef>
                <a:spcPts val="600"/>
              </a:spcBef>
            </a:pPr>
            <a:r>
              <a:rPr lang="en-US" altLang="zh-CN" sz="2800" dirty="0" smtClean="0">
                <a:solidFill>
                  <a:schemeClr val="accent1"/>
                </a:solidFill>
                <a:latin typeface="Arial" panose="020B0604020202020204" pitchFamily="34" charset="0"/>
                <a:cs typeface="Arial" panose="020B0604020202020204" pitchFamily="34" charset="0"/>
              </a:rPr>
              <a:t>4.11.1 Separability of the 2-D DFT</a:t>
            </a:r>
            <a:endParaRPr lang="en-US" altLang="zh-CN" sz="2800" dirty="0">
              <a:solidFill>
                <a:schemeClr val="accent1"/>
              </a:solidFill>
              <a:latin typeface="Arial" panose="020B0604020202020204" pitchFamily="34" charset="0"/>
              <a:cs typeface="Arial" panose="020B0604020202020204" pitchFamily="34"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478778785"/>
              </p:ext>
            </p:extLst>
          </p:nvPr>
        </p:nvGraphicFramePr>
        <p:xfrm>
          <a:off x="1581150" y="2227263"/>
          <a:ext cx="5983288" cy="1935162"/>
        </p:xfrm>
        <a:graphic>
          <a:graphicData uri="http://schemas.openxmlformats.org/presentationml/2006/ole">
            <mc:AlternateContent xmlns:mc="http://schemas.openxmlformats.org/markup-compatibility/2006">
              <mc:Choice xmlns:v="urn:schemas-microsoft-com:vml" Requires="v">
                <p:oleObj spid="_x0000_s50242" name="Equation" r:id="rId3" imgW="3301920" imgH="1066680" progId="Equation.DSMT4">
                  <p:embed/>
                </p:oleObj>
              </mc:Choice>
              <mc:Fallback>
                <p:oleObj name="Equation" r:id="rId3" imgW="3301920" imgH="1066680" progId="Equation.DSMT4">
                  <p:embed/>
                  <p:pic>
                    <p:nvPicPr>
                      <p:cNvPr id="9" name="对象 8"/>
                      <p:cNvPicPr/>
                      <p:nvPr/>
                    </p:nvPicPr>
                    <p:blipFill>
                      <a:blip r:embed="rId4"/>
                      <a:stretch>
                        <a:fillRect/>
                      </a:stretch>
                    </p:blipFill>
                    <p:spPr>
                      <a:xfrm>
                        <a:off x="1581150" y="2227263"/>
                        <a:ext cx="5983288" cy="1935162"/>
                      </a:xfrm>
                      <a:prstGeom prst="rect">
                        <a:avLst/>
                      </a:prstGeom>
                    </p:spPr>
                  </p:pic>
                </p:oleObj>
              </mc:Fallback>
            </mc:AlternateContent>
          </a:graphicData>
        </a:graphic>
      </p:graphicFrame>
      <p:sp>
        <p:nvSpPr>
          <p:cNvPr id="9" name="文本框 8"/>
          <p:cNvSpPr txBox="1"/>
          <p:nvPr/>
        </p:nvSpPr>
        <p:spPr>
          <a:xfrm>
            <a:off x="7681246" y="2964253"/>
            <a:ext cx="1254318"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(4.11-1)</a:t>
            </a:r>
            <a:endParaRPr lang="en-US" sz="2600" dirty="0">
              <a:latin typeface="Times New Roman" panose="02020603050405020304" pitchFamily="18" charset="0"/>
              <a:cs typeface="Times New Roman" panose="02020603050405020304" pitchFamily="18" charset="0"/>
            </a:endParaRPr>
          </a:p>
        </p:txBody>
      </p:sp>
      <p:sp>
        <p:nvSpPr>
          <p:cNvPr id="10" name="矩形 9"/>
          <p:cNvSpPr/>
          <p:nvPr/>
        </p:nvSpPr>
        <p:spPr>
          <a:xfrm>
            <a:off x="822306" y="4116388"/>
            <a:ext cx="1024639" cy="461665"/>
          </a:xfrm>
          <a:prstGeom prst="rect">
            <a:avLst/>
          </a:prstGeom>
        </p:spPr>
        <p:txBody>
          <a:bodyPr wrap="none">
            <a:spAutoFit/>
          </a:bodyPr>
          <a:lstStyle/>
          <a:p>
            <a:pPr>
              <a:spcBef>
                <a:spcPts val="600"/>
              </a:spcBef>
            </a:pPr>
            <a:r>
              <a:rPr lang="en-US" altLang="zh-CN" sz="2400" dirty="0" smtClean="0">
                <a:solidFill>
                  <a:schemeClr val="accent1"/>
                </a:solidFill>
                <a:latin typeface="Arial" panose="020B0604020202020204" pitchFamily="34" charset="0"/>
                <a:cs typeface="Arial" panose="020B0604020202020204" pitchFamily="34" charset="0"/>
              </a:rPr>
              <a:t>where</a:t>
            </a:r>
            <a:endParaRPr lang="en-US" altLang="zh-CN" sz="2400" dirty="0">
              <a:solidFill>
                <a:schemeClr val="accent1"/>
              </a:solidFill>
              <a:latin typeface="Arial" panose="020B0604020202020204" pitchFamily="34" charset="0"/>
              <a:cs typeface="Arial" panose="020B0604020202020204" pitchFamily="34" charset="0"/>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889810484"/>
              </p:ext>
            </p:extLst>
          </p:nvPr>
        </p:nvGraphicFramePr>
        <p:xfrm>
          <a:off x="2501900" y="4524375"/>
          <a:ext cx="4141788" cy="990600"/>
        </p:xfrm>
        <a:graphic>
          <a:graphicData uri="http://schemas.openxmlformats.org/presentationml/2006/ole">
            <mc:AlternateContent xmlns:mc="http://schemas.openxmlformats.org/markup-compatibility/2006">
              <mc:Choice xmlns:v="urn:schemas-microsoft-com:vml" Requires="v">
                <p:oleObj spid="_x0000_s50243" name="Equation" r:id="rId5" imgW="2286000" imgH="545760" progId="Equation.DSMT4">
                  <p:embed/>
                </p:oleObj>
              </mc:Choice>
              <mc:Fallback>
                <p:oleObj name="Equation" r:id="rId5" imgW="2286000" imgH="545760" progId="Equation.DSMT4">
                  <p:embed/>
                  <p:pic>
                    <p:nvPicPr>
                      <p:cNvPr id="8" name="对象 7"/>
                      <p:cNvPicPr/>
                      <p:nvPr/>
                    </p:nvPicPr>
                    <p:blipFill>
                      <a:blip r:embed="rId6"/>
                      <a:stretch>
                        <a:fillRect/>
                      </a:stretch>
                    </p:blipFill>
                    <p:spPr>
                      <a:xfrm>
                        <a:off x="2501900" y="4524375"/>
                        <a:ext cx="4141788" cy="990600"/>
                      </a:xfrm>
                      <a:prstGeom prst="rect">
                        <a:avLst/>
                      </a:prstGeom>
                    </p:spPr>
                  </p:pic>
                </p:oleObj>
              </mc:Fallback>
            </mc:AlternateContent>
          </a:graphicData>
        </a:graphic>
      </p:graphicFrame>
      <p:sp>
        <p:nvSpPr>
          <p:cNvPr id="13" name="文本框 12"/>
          <p:cNvSpPr txBox="1"/>
          <p:nvPr/>
        </p:nvSpPr>
        <p:spPr>
          <a:xfrm>
            <a:off x="7680452" y="4698478"/>
            <a:ext cx="1254318"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(4.11-2)</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036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dirty="0" smtClean="0">
                <a:latin typeface="Arial" panose="020B0604020202020204" pitchFamily="34" charset="0"/>
                <a:cs typeface="Arial" panose="020B0604020202020204" pitchFamily="34" charset="0"/>
              </a:rPr>
              <a:t>4.11 Implementation</a:t>
            </a:r>
            <a:endParaRPr lang="en-US" dirty="0"/>
          </a:p>
        </p:txBody>
      </p:sp>
      <p:sp>
        <p:nvSpPr>
          <p:cNvPr id="7" name="矩形 6"/>
          <p:cNvSpPr/>
          <p:nvPr/>
        </p:nvSpPr>
        <p:spPr>
          <a:xfrm>
            <a:off x="494024" y="1644127"/>
            <a:ext cx="8439150" cy="523220"/>
          </a:xfrm>
          <a:prstGeom prst="rect">
            <a:avLst/>
          </a:prstGeom>
        </p:spPr>
        <p:txBody>
          <a:bodyPr wrap="square">
            <a:spAutoFit/>
          </a:bodyPr>
          <a:lstStyle/>
          <a:p>
            <a:pPr>
              <a:lnSpc>
                <a:spcPct val="100000"/>
              </a:lnSpc>
              <a:spcBef>
                <a:spcPts val="600"/>
              </a:spcBef>
            </a:pPr>
            <a:r>
              <a:rPr lang="en-US" altLang="zh-CN" sz="2800" dirty="0" smtClean="0">
                <a:solidFill>
                  <a:schemeClr val="accent1"/>
                </a:solidFill>
                <a:latin typeface="Arial" panose="020B0604020202020204" pitchFamily="34" charset="0"/>
                <a:cs typeface="Arial" panose="020B0604020202020204" pitchFamily="34" charset="0"/>
              </a:rPr>
              <a:t>4.11.1 Separability of the 2-D DFT</a:t>
            </a:r>
            <a:endParaRPr lang="en-US" altLang="zh-CN" sz="2800" dirty="0">
              <a:solidFill>
                <a:schemeClr val="accent1"/>
              </a:solidFill>
              <a:latin typeface="Arial" panose="020B0604020202020204" pitchFamily="34" charset="0"/>
              <a:cs typeface="Arial" panose="020B0604020202020204" pitchFamily="34" charset="0"/>
            </a:endParaRPr>
          </a:p>
        </p:txBody>
      </p:sp>
      <p:pic>
        <p:nvPicPr>
          <p:cNvPr id="1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636" r="39930" b="4577"/>
          <a:stretch/>
        </p:blipFill>
        <p:spPr bwMode="auto">
          <a:xfrm>
            <a:off x="807918" y="2428875"/>
            <a:ext cx="7528163"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p:cNvSpPr txBox="1"/>
          <p:nvPr/>
        </p:nvSpPr>
        <p:spPr>
          <a:xfrm>
            <a:off x="807918" y="5286375"/>
            <a:ext cx="7528163" cy="1384995"/>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4.67</a:t>
            </a:r>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Computation of the 2-D Fourier transform as a series of 1-D transforms.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5396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dirty="0" smtClean="0">
                <a:latin typeface="Arial" panose="020B0604020202020204" pitchFamily="34" charset="0"/>
                <a:cs typeface="Arial" panose="020B0604020202020204" pitchFamily="34" charset="0"/>
              </a:rPr>
              <a:t>4.11 Implementation</a:t>
            </a:r>
            <a:endParaRPr lang="en-US" dirty="0"/>
          </a:p>
        </p:txBody>
      </p:sp>
      <p:sp>
        <p:nvSpPr>
          <p:cNvPr id="7" name="矩形 6"/>
          <p:cNvSpPr/>
          <p:nvPr/>
        </p:nvSpPr>
        <p:spPr>
          <a:xfrm>
            <a:off x="494024" y="1644127"/>
            <a:ext cx="8439150" cy="523220"/>
          </a:xfrm>
          <a:prstGeom prst="rect">
            <a:avLst/>
          </a:prstGeom>
        </p:spPr>
        <p:txBody>
          <a:bodyPr wrap="square">
            <a:spAutoFit/>
          </a:bodyPr>
          <a:lstStyle/>
          <a:p>
            <a:pPr>
              <a:lnSpc>
                <a:spcPct val="100000"/>
              </a:lnSpc>
              <a:spcBef>
                <a:spcPts val="600"/>
              </a:spcBef>
            </a:pPr>
            <a:r>
              <a:rPr lang="en-US" altLang="zh-CN" sz="2800" dirty="0" smtClean="0">
                <a:solidFill>
                  <a:schemeClr val="accent1"/>
                </a:solidFill>
                <a:latin typeface="Arial" panose="020B0604020202020204" pitchFamily="34" charset="0"/>
                <a:cs typeface="Arial" panose="020B0604020202020204" pitchFamily="34" charset="0"/>
              </a:rPr>
              <a:t>4.11.2 Computing the IDFT Using a DFT Algorithm</a:t>
            </a:r>
            <a:endParaRPr lang="en-US" altLang="zh-CN" sz="2800" dirty="0">
              <a:solidFill>
                <a:schemeClr val="accent1"/>
              </a:solidFill>
              <a:latin typeface="Arial" panose="020B0604020202020204" pitchFamily="34" charset="0"/>
              <a:cs typeface="Arial" panose="020B0604020202020204" pitchFamily="34" charset="0"/>
            </a:endParaRPr>
          </a:p>
        </p:txBody>
      </p:sp>
      <p:grpSp>
        <p:nvGrpSpPr>
          <p:cNvPr id="2" name="组合 1"/>
          <p:cNvGrpSpPr/>
          <p:nvPr/>
        </p:nvGrpSpPr>
        <p:grpSpPr>
          <a:xfrm>
            <a:off x="720386" y="2552700"/>
            <a:ext cx="8145801" cy="990600"/>
            <a:chOff x="998199" y="2576512"/>
            <a:chExt cx="8145801" cy="990600"/>
          </a:xfrm>
        </p:grpSpPr>
        <p:graphicFrame>
          <p:nvGraphicFramePr>
            <p:cNvPr id="6" name="对象 5"/>
            <p:cNvGraphicFramePr>
              <a:graphicFrameLocks noChangeAspect="1"/>
            </p:cNvGraphicFramePr>
            <p:nvPr>
              <p:extLst>
                <p:ext uri="{D42A27DB-BD31-4B8C-83A1-F6EECF244321}">
                  <p14:modId xmlns:p14="http://schemas.microsoft.com/office/powerpoint/2010/main" val="2895356055"/>
                </p:ext>
              </p:extLst>
            </p:nvPr>
          </p:nvGraphicFramePr>
          <p:xfrm>
            <a:off x="998199" y="2576512"/>
            <a:ext cx="6723062" cy="990600"/>
          </p:xfrm>
          <a:graphic>
            <a:graphicData uri="http://schemas.openxmlformats.org/presentationml/2006/ole">
              <mc:AlternateContent xmlns:mc="http://schemas.openxmlformats.org/markup-compatibility/2006">
                <mc:Choice xmlns:v="urn:schemas-microsoft-com:vml" Requires="v">
                  <p:oleObj spid="_x0000_s51231" name="Equation" r:id="rId3" imgW="3708360" imgH="545760" progId="Equation.DSMT4">
                    <p:embed/>
                  </p:oleObj>
                </mc:Choice>
                <mc:Fallback>
                  <p:oleObj name="Equation" r:id="rId3" imgW="3708360" imgH="545760" progId="Equation.DSMT4">
                    <p:embed/>
                    <p:pic>
                      <p:nvPicPr>
                        <p:cNvPr id="11" name="对象 10"/>
                        <p:cNvPicPr/>
                        <p:nvPr/>
                      </p:nvPicPr>
                      <p:blipFill>
                        <a:blip r:embed="rId4"/>
                        <a:stretch>
                          <a:fillRect/>
                        </a:stretch>
                      </p:blipFill>
                      <p:spPr>
                        <a:xfrm>
                          <a:off x="998199" y="2576512"/>
                          <a:ext cx="6723062" cy="990600"/>
                        </a:xfrm>
                        <a:prstGeom prst="rect">
                          <a:avLst/>
                        </a:prstGeom>
                      </p:spPr>
                    </p:pic>
                  </p:oleObj>
                </mc:Fallback>
              </mc:AlternateContent>
            </a:graphicData>
          </a:graphic>
        </p:graphicFrame>
        <p:sp>
          <p:nvSpPr>
            <p:cNvPr id="8" name="文本框 7"/>
            <p:cNvSpPr txBox="1"/>
            <p:nvPr/>
          </p:nvSpPr>
          <p:spPr>
            <a:xfrm>
              <a:off x="7889682" y="2825591"/>
              <a:ext cx="1254318"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(4.11-3)</a:t>
              </a:r>
              <a:endParaRPr lang="en-US" sz="2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11975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dirty="0" smtClean="0">
                <a:latin typeface="Arial" panose="020B0604020202020204" pitchFamily="34" charset="0"/>
                <a:cs typeface="Arial" panose="020B0604020202020204" pitchFamily="34" charset="0"/>
              </a:rPr>
              <a:t>4.11 Implementation</a:t>
            </a:r>
            <a:endParaRPr lang="en-US" dirty="0"/>
          </a:p>
        </p:txBody>
      </p:sp>
      <p:sp>
        <p:nvSpPr>
          <p:cNvPr id="7" name="矩形 6"/>
          <p:cNvSpPr/>
          <p:nvPr/>
        </p:nvSpPr>
        <p:spPr>
          <a:xfrm>
            <a:off x="494024" y="1644127"/>
            <a:ext cx="8439150" cy="523220"/>
          </a:xfrm>
          <a:prstGeom prst="rect">
            <a:avLst/>
          </a:prstGeom>
        </p:spPr>
        <p:txBody>
          <a:bodyPr wrap="square">
            <a:spAutoFit/>
          </a:bodyPr>
          <a:lstStyle/>
          <a:p>
            <a:pPr>
              <a:lnSpc>
                <a:spcPct val="100000"/>
              </a:lnSpc>
              <a:spcBef>
                <a:spcPts val="600"/>
              </a:spcBef>
            </a:pPr>
            <a:r>
              <a:rPr lang="en-US" altLang="zh-CN" sz="2800" dirty="0">
                <a:solidFill>
                  <a:schemeClr val="accent1"/>
                </a:solidFill>
                <a:latin typeface="Arial" panose="020B0604020202020204" pitchFamily="34" charset="0"/>
                <a:cs typeface="Arial" panose="020B0604020202020204" pitchFamily="34" charset="0"/>
              </a:rPr>
              <a:t>4.11.3 The Fast Fourier Transform (FFT)</a:t>
            </a:r>
          </a:p>
        </p:txBody>
      </p:sp>
      <p:pic>
        <p:nvPicPr>
          <p:cNvPr id="1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73" t="3136" r="38545"/>
          <a:stretch/>
        </p:blipFill>
        <p:spPr bwMode="auto">
          <a:xfrm>
            <a:off x="71021" y="2520465"/>
            <a:ext cx="5128576" cy="3687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框 14"/>
          <p:cNvSpPr txBox="1"/>
          <p:nvPr/>
        </p:nvSpPr>
        <p:spPr>
          <a:xfrm>
            <a:off x="5297252" y="2520465"/>
            <a:ext cx="3635922" cy="3970318"/>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4.68</a:t>
            </a:r>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Computational advantage of the FFT over a direct implementation of the 1-D DFT. Note that the advantage increases rapidly as a function of </a:t>
            </a:r>
            <a:r>
              <a:rPr lang="en-US" sz="2800" i="1" dirty="0" smtClean="0">
                <a:latin typeface="Times New Roman" panose="02020603050405020304" pitchFamily="18" charset="0"/>
                <a:cs typeface="Times New Roman" panose="02020603050405020304" pitchFamily="18" charset="0"/>
              </a:rPr>
              <a:t>n</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5002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66754" y="1209675"/>
            <a:ext cx="8410492" cy="926932"/>
          </a:xfrm>
        </p:spPr>
        <p:txBody>
          <a:bodyPr>
            <a:normAutofit/>
          </a:bodyPr>
          <a:lstStyle/>
          <a:p>
            <a:r>
              <a:rPr lang="en-US" altLang="zh-CN" sz="5400" dirty="0" smtClean="0">
                <a:latin typeface="Arial" panose="020B0604020202020204" pitchFamily="34" charset="0"/>
                <a:cs typeface="Arial" panose="020B0604020202020204" pitchFamily="34" charset="0"/>
              </a:rPr>
              <a:t>Thank you!</a:t>
            </a:r>
            <a:endParaRPr lang="zh-CN" altLang="en-US" sz="5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2973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Convolution (of two continuous functions)</a:t>
            </a:r>
          </a:p>
          <a:p>
            <a:pPr>
              <a:lnSpc>
                <a:spcPct val="100000"/>
              </a:lnSpc>
              <a:spcBef>
                <a:spcPts val="600"/>
              </a:spcBef>
              <a:buFont typeface="Arial" panose="020B0604020202020204" pitchFamily="34" charset="0"/>
              <a:buChar char="•"/>
            </a:pPr>
            <a:endParaRPr lang="en-US" sz="2800"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sz="28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Convolution theorem</a:t>
            </a:r>
          </a:p>
        </p:txBody>
      </p:sp>
      <p:sp>
        <p:nvSpPr>
          <p:cNvPr id="4" name="标题 2"/>
          <p:cNvSpPr>
            <a:spLocks noGrp="1"/>
          </p:cNvSpPr>
          <p:nvPr>
            <p:ph type="title"/>
          </p:nvPr>
        </p:nvSpPr>
        <p:spPr>
          <a:xfrm>
            <a:off x="494024" y="974277"/>
            <a:ext cx="8372163" cy="574183"/>
          </a:xfrm>
        </p:spPr>
        <p:txBody>
          <a:bodyPr/>
          <a:lstStyle/>
          <a:p>
            <a:r>
              <a:rPr lang="en-US" altLang="zh-CN" dirty="0" smtClean="0">
                <a:latin typeface="Arial" panose="020B0604020202020204" pitchFamily="34" charset="0"/>
                <a:cs typeface="Arial" panose="020B0604020202020204" pitchFamily="34" charset="0"/>
              </a:rPr>
              <a:t>4.2.5 </a:t>
            </a:r>
            <a:r>
              <a:rPr lang="en-US" dirty="0">
                <a:latin typeface="Arial" panose="020B0604020202020204" pitchFamily="34" charset="0"/>
                <a:cs typeface="Arial" panose="020B0604020202020204" pitchFamily="34" charset="0"/>
              </a:rPr>
              <a:t>Convolution</a:t>
            </a:r>
            <a:endParaRPr 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2318453778"/>
              </p:ext>
            </p:extLst>
          </p:nvPr>
        </p:nvGraphicFramePr>
        <p:xfrm>
          <a:off x="2266950" y="2333625"/>
          <a:ext cx="4610100" cy="728663"/>
        </p:xfrm>
        <a:graphic>
          <a:graphicData uri="http://schemas.openxmlformats.org/presentationml/2006/ole">
            <mc:AlternateContent xmlns:mc="http://schemas.openxmlformats.org/markup-compatibility/2006">
              <mc:Choice xmlns:v="urn:schemas-microsoft-com:vml" Requires="v">
                <p:oleObj spid="_x0000_s7661" name="Equation" r:id="rId3" imgW="2400120" imgH="380880" progId="Equation.DSMT4">
                  <p:embed/>
                </p:oleObj>
              </mc:Choice>
              <mc:Fallback>
                <p:oleObj name="Equation" r:id="rId3" imgW="2400120" imgH="380880" progId="Equation.DSMT4">
                  <p:embed/>
                  <p:pic>
                    <p:nvPicPr>
                      <p:cNvPr id="10" name="对象 9"/>
                      <p:cNvPicPr/>
                      <p:nvPr/>
                    </p:nvPicPr>
                    <p:blipFill>
                      <a:blip r:embed="rId4"/>
                      <a:stretch>
                        <a:fillRect/>
                      </a:stretch>
                    </p:blipFill>
                    <p:spPr>
                      <a:xfrm>
                        <a:off x="2266950" y="2333625"/>
                        <a:ext cx="4610100" cy="728663"/>
                      </a:xfrm>
                      <a:prstGeom prst="rect">
                        <a:avLst/>
                      </a:prstGeom>
                    </p:spPr>
                  </p:pic>
                </p:oleObj>
              </mc:Fallback>
            </mc:AlternateContent>
          </a:graphicData>
        </a:graphic>
      </p:graphicFrame>
      <p:sp>
        <p:nvSpPr>
          <p:cNvPr id="7" name="文本框 6"/>
          <p:cNvSpPr txBox="1"/>
          <p:nvPr/>
        </p:nvSpPr>
        <p:spPr>
          <a:xfrm>
            <a:off x="7681247" y="2466863"/>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(4.2-20)</a:t>
            </a:r>
            <a:endParaRPr lang="en-US" sz="2600" dirty="0">
              <a:latin typeface="Times New Roman" panose="02020603050405020304" pitchFamily="18" charset="0"/>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984714954"/>
              </p:ext>
            </p:extLst>
          </p:nvPr>
        </p:nvGraphicFramePr>
        <p:xfrm>
          <a:off x="2679700" y="3836928"/>
          <a:ext cx="3781425" cy="485775"/>
        </p:xfrm>
        <a:graphic>
          <a:graphicData uri="http://schemas.openxmlformats.org/presentationml/2006/ole">
            <mc:AlternateContent xmlns:mc="http://schemas.openxmlformats.org/markup-compatibility/2006">
              <mc:Choice xmlns:v="urn:schemas-microsoft-com:vml" Requires="v">
                <p:oleObj spid="_x0000_s7662" name="Equation" r:id="rId5" imgW="1968480" imgH="253800" progId="Equation.DSMT4">
                  <p:embed/>
                </p:oleObj>
              </mc:Choice>
              <mc:Fallback>
                <p:oleObj name="Equation" r:id="rId5" imgW="1968480" imgH="253800" progId="Equation.DSMT4">
                  <p:embed/>
                  <p:pic>
                    <p:nvPicPr>
                      <p:cNvPr id="10" name="对象 9"/>
                      <p:cNvPicPr/>
                      <p:nvPr/>
                    </p:nvPicPr>
                    <p:blipFill>
                      <a:blip r:embed="rId6"/>
                      <a:stretch>
                        <a:fillRect/>
                      </a:stretch>
                    </p:blipFill>
                    <p:spPr>
                      <a:xfrm>
                        <a:off x="2679700" y="3836928"/>
                        <a:ext cx="3781425" cy="485775"/>
                      </a:xfrm>
                      <a:prstGeom prst="rect">
                        <a:avLst/>
                      </a:prstGeom>
                    </p:spPr>
                  </p:pic>
                </p:oleObj>
              </mc:Fallback>
            </mc:AlternateContent>
          </a:graphicData>
        </a:graphic>
      </p:graphicFrame>
      <p:sp>
        <p:nvSpPr>
          <p:cNvPr id="11" name="文本框 10"/>
          <p:cNvSpPr txBox="1"/>
          <p:nvPr/>
        </p:nvSpPr>
        <p:spPr>
          <a:xfrm>
            <a:off x="7681247" y="3804268"/>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(4.2-21)</a:t>
            </a:r>
            <a:endParaRPr lang="en-US" sz="2600" dirty="0">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4285699279"/>
              </p:ext>
            </p:extLst>
          </p:nvPr>
        </p:nvGraphicFramePr>
        <p:xfrm>
          <a:off x="2948281" y="4459921"/>
          <a:ext cx="3781425" cy="485775"/>
        </p:xfrm>
        <a:graphic>
          <a:graphicData uri="http://schemas.openxmlformats.org/presentationml/2006/ole">
            <mc:AlternateContent xmlns:mc="http://schemas.openxmlformats.org/markup-compatibility/2006">
              <mc:Choice xmlns:v="urn:schemas-microsoft-com:vml" Requires="v">
                <p:oleObj spid="_x0000_s7663" name="Equation" r:id="rId7" imgW="1968480" imgH="253800" progId="Equation.DSMT4">
                  <p:embed/>
                </p:oleObj>
              </mc:Choice>
              <mc:Fallback>
                <p:oleObj name="Equation" r:id="rId7" imgW="1968480" imgH="253800" progId="Equation.DSMT4">
                  <p:embed/>
                  <p:pic>
                    <p:nvPicPr>
                      <p:cNvPr id="8" name="对象 7"/>
                      <p:cNvPicPr/>
                      <p:nvPr/>
                    </p:nvPicPr>
                    <p:blipFill>
                      <a:blip r:embed="rId8"/>
                      <a:stretch>
                        <a:fillRect/>
                      </a:stretch>
                    </p:blipFill>
                    <p:spPr>
                      <a:xfrm>
                        <a:off x="2948281" y="4459921"/>
                        <a:ext cx="3781425" cy="485775"/>
                      </a:xfrm>
                      <a:prstGeom prst="rect">
                        <a:avLst/>
                      </a:prstGeom>
                    </p:spPr>
                  </p:pic>
                </p:oleObj>
              </mc:Fallback>
            </mc:AlternateContent>
          </a:graphicData>
        </a:graphic>
      </p:graphicFrame>
      <p:sp>
        <p:nvSpPr>
          <p:cNvPr id="13" name="文本框 12"/>
          <p:cNvSpPr txBox="1"/>
          <p:nvPr/>
        </p:nvSpPr>
        <p:spPr>
          <a:xfrm>
            <a:off x="7681247" y="4433929"/>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(4.2-22)</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3050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0" indent="0">
              <a:lnSpc>
                <a:spcPct val="100000"/>
              </a:lnSpc>
              <a:spcBef>
                <a:spcPts val="600"/>
              </a:spcBef>
              <a:buNone/>
            </a:pPr>
            <a:r>
              <a:rPr lang="en-US" sz="2800" dirty="0" smtClean="0">
                <a:solidFill>
                  <a:schemeClr val="accent1"/>
                </a:solidFill>
                <a:latin typeface="Arial" panose="020B0604020202020204" pitchFamily="34" charset="0"/>
                <a:cs typeface="Arial" panose="020B0604020202020204" pitchFamily="34" charset="0"/>
              </a:rPr>
              <a:t>4.3.1 Sampling</a:t>
            </a:r>
          </a:p>
          <a:p>
            <a:pPr>
              <a:lnSpc>
                <a:spcPct val="100000"/>
              </a:lnSpc>
              <a:spcBef>
                <a:spcPts val="600"/>
              </a:spcBef>
              <a:buFont typeface="Arial" panose="020B0604020202020204" pitchFamily="34" charset="0"/>
              <a:buChar char="•"/>
            </a:pPr>
            <a:endParaRPr lang="en-US" sz="2400"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sz="24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sz="2400" dirty="0">
              <a:solidFill>
                <a:schemeClr val="accent1"/>
              </a:solidFill>
              <a:latin typeface="Arial" panose="020B0604020202020204" pitchFamily="34" charset="0"/>
              <a:cs typeface="Arial" panose="020B0604020202020204" pitchFamily="34" charset="0"/>
            </a:endParaRPr>
          </a:p>
          <a:p>
            <a:pPr marL="0" indent="0">
              <a:lnSpc>
                <a:spcPct val="100000"/>
              </a:lnSpc>
              <a:spcBef>
                <a:spcPts val="600"/>
              </a:spcBef>
              <a:buNone/>
            </a:pPr>
            <a:r>
              <a:rPr lang="en-US" sz="2600" dirty="0" smtClean="0">
                <a:solidFill>
                  <a:schemeClr val="accent1"/>
                </a:solidFill>
                <a:latin typeface="Arial" panose="020B0604020202020204" pitchFamily="34" charset="0"/>
                <a:cs typeface="Arial" panose="020B0604020202020204" pitchFamily="34" charset="0"/>
              </a:rPr>
              <a:t>The value of each sample in the sequence is given by</a:t>
            </a:r>
          </a:p>
          <a:p>
            <a:pPr marL="0" indent="0">
              <a:lnSpc>
                <a:spcPct val="100000"/>
              </a:lnSpc>
              <a:spcBef>
                <a:spcPts val="600"/>
              </a:spcBef>
              <a:buNone/>
            </a:pPr>
            <a:endParaRPr lang="en-US" sz="2400" dirty="0">
              <a:solidFill>
                <a:schemeClr val="accent1"/>
              </a:solidFill>
              <a:latin typeface="Arial" panose="020B0604020202020204" pitchFamily="34" charset="0"/>
              <a:cs typeface="Arial" panose="020B0604020202020204" pitchFamily="34" charset="0"/>
            </a:endParaRPr>
          </a:p>
          <a:p>
            <a:pPr marL="0" indent="0">
              <a:lnSpc>
                <a:spcPct val="100000"/>
              </a:lnSpc>
              <a:spcBef>
                <a:spcPts val="600"/>
              </a:spcBef>
              <a:buNone/>
            </a:pPr>
            <a:endParaRPr lang="en-US" sz="2400" dirty="0" smtClean="0">
              <a:solidFill>
                <a:schemeClr val="accent1"/>
              </a:solidFill>
              <a:latin typeface="Arial" panose="020B0604020202020204" pitchFamily="34" charset="0"/>
              <a:cs typeface="Arial" panose="020B0604020202020204" pitchFamily="34" charset="0"/>
            </a:endParaRPr>
          </a:p>
          <a:p>
            <a:pPr marL="0" indent="0">
              <a:lnSpc>
                <a:spcPct val="100000"/>
              </a:lnSpc>
              <a:spcBef>
                <a:spcPts val="600"/>
              </a:spcBef>
              <a:buNone/>
            </a:pPr>
            <a:endParaRPr lang="en-US" sz="2600" dirty="0" smtClean="0">
              <a:solidFill>
                <a:schemeClr val="accent1"/>
              </a:solidFill>
              <a:latin typeface="Arial" panose="020B0604020202020204" pitchFamily="34" charset="0"/>
              <a:cs typeface="Arial" panose="020B0604020202020204" pitchFamily="34" charset="0"/>
            </a:endParaRPr>
          </a:p>
          <a:p>
            <a:pPr marL="0" indent="0">
              <a:lnSpc>
                <a:spcPct val="100000"/>
              </a:lnSpc>
              <a:spcBef>
                <a:spcPts val="600"/>
              </a:spcBef>
              <a:buNone/>
            </a:pPr>
            <a:r>
              <a:rPr lang="en-US" sz="2600" dirty="0" smtClean="0">
                <a:solidFill>
                  <a:schemeClr val="accent1"/>
                </a:solidFill>
                <a:latin typeface="Arial" panose="020B0604020202020204" pitchFamily="34" charset="0"/>
                <a:cs typeface="Arial" panose="020B0604020202020204" pitchFamily="34" charset="0"/>
              </a:rPr>
              <a:t>for any integer value </a:t>
            </a:r>
            <a:r>
              <a:rPr lang="en-US" sz="2600" i="1" dirty="0" smtClean="0">
                <a:solidFill>
                  <a:schemeClr val="accent1"/>
                </a:solidFill>
                <a:latin typeface="Times New Roman" panose="02020603050405020304" pitchFamily="18" charset="0"/>
                <a:cs typeface="Times New Roman" panose="02020603050405020304" pitchFamily="18" charset="0"/>
              </a:rPr>
              <a:t>k</a:t>
            </a:r>
            <a:r>
              <a:rPr lang="en-US" sz="2600" dirty="0" smtClean="0">
                <a:solidFill>
                  <a:schemeClr val="accent1"/>
                </a:solidFill>
                <a:latin typeface="Arial" panose="020B0604020202020204" pitchFamily="34" charset="0"/>
                <a:cs typeface="Arial" panose="020B0604020202020204" pitchFamily="34" charset="0"/>
              </a:rPr>
              <a:t> = …, -2, -1, 0, 1, 2, …</a:t>
            </a: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4.3 Sampling and the Fourier </a:t>
            </a:r>
            <a:r>
              <a:rPr lang="en-US" altLang="zh-CN" sz="2800" dirty="0">
                <a:latin typeface="Arial" panose="020B0604020202020204" pitchFamily="34" charset="0"/>
                <a:cs typeface="Arial" panose="020B0604020202020204" pitchFamily="34" charset="0"/>
              </a:rPr>
              <a:t>Transform </a:t>
            </a:r>
            <a:r>
              <a:rPr lang="en-US" altLang="zh-CN" sz="2800" dirty="0" smtClean="0">
                <a:latin typeface="Arial" panose="020B0604020202020204" pitchFamily="34" charset="0"/>
                <a:cs typeface="Arial" panose="020B0604020202020204" pitchFamily="34" charset="0"/>
              </a:rPr>
              <a:t>of</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Sampled Functions</a:t>
            </a:r>
            <a:endParaRPr lang="en-US"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249268032"/>
              </p:ext>
            </p:extLst>
          </p:nvPr>
        </p:nvGraphicFramePr>
        <p:xfrm>
          <a:off x="1473994" y="2192923"/>
          <a:ext cx="6196012" cy="976313"/>
        </p:xfrm>
        <a:graphic>
          <a:graphicData uri="http://schemas.openxmlformats.org/presentationml/2006/ole">
            <mc:AlternateContent xmlns:mc="http://schemas.openxmlformats.org/markup-compatibility/2006">
              <mc:Choice xmlns:v="urn:schemas-microsoft-com:vml" Requires="v">
                <p:oleObj spid="_x0000_s8520" name="Equation" r:id="rId3" imgW="3060360" imgH="482400" progId="Equation.DSMT4">
                  <p:embed/>
                </p:oleObj>
              </mc:Choice>
              <mc:Fallback>
                <p:oleObj name="Equation" r:id="rId3" imgW="3060360" imgH="482400" progId="Equation.DSMT4">
                  <p:embed/>
                  <p:pic>
                    <p:nvPicPr>
                      <p:cNvPr id="3" name="对象 2"/>
                      <p:cNvPicPr/>
                      <p:nvPr/>
                    </p:nvPicPr>
                    <p:blipFill>
                      <a:blip r:embed="rId4"/>
                      <a:stretch>
                        <a:fillRect/>
                      </a:stretch>
                    </p:blipFill>
                    <p:spPr>
                      <a:xfrm>
                        <a:off x="1473994" y="2192923"/>
                        <a:ext cx="6196012" cy="976313"/>
                      </a:xfrm>
                      <a:prstGeom prst="rect">
                        <a:avLst/>
                      </a:prstGeom>
                    </p:spPr>
                  </p:pic>
                </p:oleObj>
              </mc:Fallback>
            </mc:AlternateContent>
          </a:graphicData>
        </a:graphic>
      </p:graphicFrame>
      <p:sp>
        <p:nvSpPr>
          <p:cNvPr id="12" name="文本框 11"/>
          <p:cNvSpPr txBox="1"/>
          <p:nvPr/>
        </p:nvSpPr>
        <p:spPr>
          <a:xfrm>
            <a:off x="7766205" y="2434857"/>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(4.3-1)</a:t>
            </a:r>
            <a:endParaRPr lang="en-US" sz="2600" dirty="0">
              <a:latin typeface="Times New Roman" panose="02020603050405020304" pitchFamily="18" charset="0"/>
              <a:cs typeface="Times New Roman" panose="02020603050405020304" pitchFamily="18"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3420198428"/>
              </p:ext>
            </p:extLst>
          </p:nvPr>
        </p:nvGraphicFramePr>
        <p:xfrm>
          <a:off x="2695575" y="4074281"/>
          <a:ext cx="3752850" cy="1285875"/>
        </p:xfrm>
        <a:graphic>
          <a:graphicData uri="http://schemas.openxmlformats.org/presentationml/2006/ole">
            <mc:AlternateContent xmlns:mc="http://schemas.openxmlformats.org/markup-compatibility/2006">
              <mc:Choice xmlns:v="urn:schemas-microsoft-com:vml" Requires="v">
                <p:oleObj spid="_x0000_s8521" name="Equation" r:id="rId5" imgW="1854000" imgH="634680" progId="Equation.DSMT4">
                  <p:embed/>
                </p:oleObj>
              </mc:Choice>
              <mc:Fallback>
                <p:oleObj name="Equation" r:id="rId5" imgW="1854000" imgH="634680" progId="Equation.DSMT4">
                  <p:embed/>
                  <p:pic>
                    <p:nvPicPr>
                      <p:cNvPr id="11" name="对象 10"/>
                      <p:cNvPicPr/>
                      <p:nvPr/>
                    </p:nvPicPr>
                    <p:blipFill>
                      <a:blip r:embed="rId6"/>
                      <a:stretch>
                        <a:fillRect/>
                      </a:stretch>
                    </p:blipFill>
                    <p:spPr>
                      <a:xfrm>
                        <a:off x="2695575" y="4074281"/>
                        <a:ext cx="3752850" cy="1285875"/>
                      </a:xfrm>
                      <a:prstGeom prst="rect">
                        <a:avLst/>
                      </a:prstGeom>
                    </p:spPr>
                  </p:pic>
                </p:oleObj>
              </mc:Fallback>
            </mc:AlternateContent>
          </a:graphicData>
        </a:graphic>
      </p:graphicFrame>
      <p:sp>
        <p:nvSpPr>
          <p:cNvPr id="14" name="文本框 13"/>
          <p:cNvSpPr txBox="1"/>
          <p:nvPr/>
        </p:nvSpPr>
        <p:spPr>
          <a:xfrm>
            <a:off x="7766205" y="4470996"/>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(4.3-2)</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8913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721649"/>
            <a:ext cx="4572000" cy="595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82405" b="81925"/>
          <a:stretch/>
        </p:blipFill>
        <p:spPr bwMode="auto">
          <a:xfrm>
            <a:off x="4765192" y="766039"/>
            <a:ext cx="392023" cy="128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5157215" y="1191027"/>
            <a:ext cx="3605045" cy="526297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4.5</a:t>
            </a:r>
            <a:r>
              <a:rPr lang="en-US" sz="2400" dirty="0" smtClean="0">
                <a:latin typeface="Arial" panose="020B0604020202020204" pitchFamily="34" charset="0"/>
                <a:cs typeface="Arial" panose="020B0604020202020204" pitchFamily="34" charset="0"/>
              </a:rPr>
              <a:t> </a:t>
            </a:r>
          </a:p>
          <a:p>
            <a:r>
              <a:rPr lang="en-US" sz="2400" dirty="0" smtClean="0">
                <a:latin typeface="Arial" panose="020B0604020202020204" pitchFamily="34" charset="0"/>
                <a:cs typeface="Arial" panose="020B0604020202020204" pitchFamily="34" charset="0"/>
              </a:rPr>
              <a:t>(a) A continuous function. (b) Train of impulses used to model the sampling process. (c) Sampled function formed as the product of (a) and (b). (d) Sample values obtained by integration and using the sifting property of the impulse. (The dashed line in (c) is shown for reference. It is not part of the data.)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3694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0" indent="0">
              <a:lnSpc>
                <a:spcPct val="100000"/>
              </a:lnSpc>
              <a:spcBef>
                <a:spcPts val="600"/>
              </a:spcBef>
              <a:buNone/>
            </a:pPr>
            <a:r>
              <a:rPr lang="en-US" sz="2800" dirty="0" smtClean="0">
                <a:solidFill>
                  <a:schemeClr val="accent1"/>
                </a:solidFill>
                <a:latin typeface="Arial" panose="020B0604020202020204" pitchFamily="34" charset="0"/>
                <a:cs typeface="Arial" panose="020B0604020202020204" pitchFamily="34" charset="0"/>
              </a:rPr>
              <a:t>4.3.2 The Fourier Transform of Sampled Functions</a:t>
            </a: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4.3 Sampling and the Fourier Transform of</a:t>
            </a:r>
            <a:br>
              <a:rPr lang="en-US" altLang="zh-CN" sz="2800" dirty="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Sampled Functions</a:t>
            </a:r>
            <a:endParaRPr lang="en-US"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1538679905"/>
              </p:ext>
            </p:extLst>
          </p:nvPr>
        </p:nvGraphicFramePr>
        <p:xfrm>
          <a:off x="1422400" y="2271713"/>
          <a:ext cx="6300788" cy="4256087"/>
        </p:xfrm>
        <a:graphic>
          <a:graphicData uri="http://schemas.openxmlformats.org/presentationml/2006/ole">
            <mc:AlternateContent xmlns:mc="http://schemas.openxmlformats.org/markup-compatibility/2006">
              <mc:Choice xmlns:v="urn:schemas-microsoft-com:vml" Requires="v">
                <p:oleObj spid="_x0000_s9383" name="Equation" r:id="rId3" imgW="3111480" imgH="2108160" progId="Equation.DSMT4">
                  <p:embed/>
                </p:oleObj>
              </mc:Choice>
              <mc:Fallback>
                <p:oleObj name="Equation" r:id="rId3" imgW="3111480" imgH="2108160" progId="Equation.DSMT4">
                  <p:embed/>
                  <p:pic>
                    <p:nvPicPr>
                      <p:cNvPr id="11" name="对象 10"/>
                      <p:cNvPicPr/>
                      <p:nvPr/>
                    </p:nvPicPr>
                    <p:blipFill>
                      <a:blip r:embed="rId4"/>
                      <a:stretch>
                        <a:fillRect/>
                      </a:stretch>
                    </p:blipFill>
                    <p:spPr>
                      <a:xfrm>
                        <a:off x="1422400" y="2271713"/>
                        <a:ext cx="6300788" cy="4256087"/>
                      </a:xfrm>
                      <a:prstGeom prst="rect">
                        <a:avLst/>
                      </a:prstGeom>
                    </p:spPr>
                  </p:pic>
                </p:oleObj>
              </mc:Fallback>
            </mc:AlternateContent>
          </a:graphicData>
        </a:graphic>
      </p:graphicFrame>
      <p:sp>
        <p:nvSpPr>
          <p:cNvPr id="12" name="文本框 11"/>
          <p:cNvSpPr txBox="1"/>
          <p:nvPr/>
        </p:nvSpPr>
        <p:spPr>
          <a:xfrm>
            <a:off x="7787716" y="3900205"/>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(4.3-5)</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7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01" y="737494"/>
            <a:ext cx="5772468" cy="596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50" t="747" r="83687" b="83056"/>
          <a:stretch/>
        </p:blipFill>
        <p:spPr bwMode="auto">
          <a:xfrm>
            <a:off x="5867069" y="737494"/>
            <a:ext cx="333376"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5867069" y="1890019"/>
            <a:ext cx="2965863" cy="4524315"/>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4.6</a:t>
            </a:r>
            <a:r>
              <a:rPr lang="en-US" sz="2400" dirty="0" smtClean="0">
                <a:latin typeface="Arial" panose="020B0604020202020204" pitchFamily="34" charset="0"/>
                <a:cs typeface="Arial" panose="020B0604020202020204" pitchFamily="34" charset="0"/>
              </a:rPr>
              <a:t> </a:t>
            </a:r>
          </a:p>
          <a:p>
            <a:r>
              <a:rPr lang="en-US" sz="2400" dirty="0" smtClean="0">
                <a:latin typeface="Arial" panose="020B0604020202020204" pitchFamily="34" charset="0"/>
                <a:cs typeface="Arial" panose="020B0604020202020204" pitchFamily="34" charset="0"/>
              </a:rPr>
              <a:t>(a) Fourier transform of a band-limited function. </a:t>
            </a:r>
          </a:p>
          <a:p>
            <a:r>
              <a:rPr lang="en-US" sz="2400" dirty="0" smtClean="0">
                <a:latin typeface="Arial" panose="020B0604020202020204" pitchFamily="34" charset="0"/>
                <a:cs typeface="Arial" panose="020B0604020202020204" pitchFamily="34" charset="0"/>
              </a:rPr>
              <a:t>(b)-(d) Transforms of the corresponding sampled function under the conditions of over-sampling, critically-sampling, and under-sampling, respectively.</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632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221" r="2892"/>
          <a:stretch/>
        </p:blipFill>
        <p:spPr bwMode="auto">
          <a:xfrm>
            <a:off x="494024" y="2079557"/>
            <a:ext cx="4229101" cy="4647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sz="quarter" idx="10"/>
          </p:nvPr>
        </p:nvSpPr>
        <p:spPr>
          <a:xfrm>
            <a:off x="494025" y="1632410"/>
            <a:ext cx="8372163" cy="4921498"/>
          </a:xfrm>
        </p:spPr>
        <p:txBody>
          <a:bodyPr>
            <a:normAutofit/>
          </a:bodyPr>
          <a:lstStyle/>
          <a:p>
            <a:pPr marL="0" indent="0">
              <a:lnSpc>
                <a:spcPct val="100000"/>
              </a:lnSpc>
              <a:spcBef>
                <a:spcPts val="600"/>
              </a:spcBef>
              <a:buNone/>
            </a:pPr>
            <a:r>
              <a:rPr lang="en-US" sz="2800" dirty="0" smtClean="0">
                <a:solidFill>
                  <a:schemeClr val="accent1"/>
                </a:solidFill>
                <a:latin typeface="Arial" panose="020B0604020202020204" pitchFamily="34" charset="0"/>
                <a:cs typeface="Arial" panose="020B0604020202020204" pitchFamily="34" charset="0"/>
              </a:rPr>
              <a:t>4.3.3 The Sampling Theorem</a:t>
            </a: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4.3 Sampling and the Fourier Transform of</a:t>
            </a:r>
            <a:br>
              <a:rPr lang="en-US" altLang="zh-CN" sz="2800" dirty="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Sampled Functions</a:t>
            </a:r>
            <a:endParaRPr lang="en-US" sz="2800" dirty="0"/>
          </a:p>
        </p:txBody>
      </p:sp>
      <p:pic>
        <p:nvPicPr>
          <p:cNvPr id="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50" t="747" r="84912" b="91247"/>
          <a:stretch/>
        </p:blipFill>
        <p:spPr bwMode="auto">
          <a:xfrm>
            <a:off x="4867737" y="2097313"/>
            <a:ext cx="306075" cy="56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4876162" y="2667000"/>
            <a:ext cx="3717422" cy="2308324"/>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4.7</a:t>
            </a:r>
            <a:r>
              <a:rPr lang="en-US" sz="2400" dirty="0" smtClean="0">
                <a:latin typeface="Arial" panose="020B0604020202020204" pitchFamily="34" charset="0"/>
                <a:cs typeface="Arial" panose="020B0604020202020204" pitchFamily="34" charset="0"/>
              </a:rPr>
              <a:t> </a:t>
            </a:r>
          </a:p>
          <a:p>
            <a:r>
              <a:rPr lang="en-US" sz="2400" dirty="0" smtClean="0">
                <a:latin typeface="Arial" panose="020B0604020202020204" pitchFamily="34" charset="0"/>
                <a:cs typeface="Arial" panose="020B0604020202020204" pitchFamily="34" charset="0"/>
              </a:rPr>
              <a:t>(a) Transform of a band-limited function. (b) Transform </a:t>
            </a:r>
            <a:r>
              <a:rPr lang="en-US" altLang="zh-CN" sz="2400" dirty="0" smtClean="0">
                <a:latin typeface="Arial" panose="020B0604020202020204" pitchFamily="34" charset="0"/>
                <a:cs typeface="Arial" panose="020B0604020202020204" pitchFamily="34" charset="0"/>
              </a:rPr>
              <a:t>resulting from critically sampling the same function.</a:t>
            </a:r>
            <a:endParaRPr lang="en-US" sz="2400" dirty="0">
              <a:latin typeface="Arial" panose="020B0604020202020204" pitchFamily="34" charset="0"/>
              <a:cs typeface="Arial" panose="020B0604020202020204"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171127907"/>
              </p:ext>
            </p:extLst>
          </p:nvPr>
        </p:nvGraphicFramePr>
        <p:xfrm>
          <a:off x="5699125" y="5786438"/>
          <a:ext cx="1981200" cy="847725"/>
        </p:xfrm>
        <a:graphic>
          <a:graphicData uri="http://schemas.openxmlformats.org/presentationml/2006/ole">
            <mc:AlternateContent xmlns:mc="http://schemas.openxmlformats.org/markup-compatibility/2006">
              <mc:Choice xmlns:v="urn:schemas-microsoft-com:vml" Requires="v">
                <p:oleObj spid="_x0000_s10399" name="Equation" r:id="rId5" imgW="977760" imgH="419040" progId="Equation.DSMT4">
                  <p:embed/>
                </p:oleObj>
              </mc:Choice>
              <mc:Fallback>
                <p:oleObj name="Equation" r:id="rId5" imgW="977760" imgH="419040" progId="Equation.DSMT4">
                  <p:embed/>
                  <p:pic>
                    <p:nvPicPr>
                      <p:cNvPr id="11" name="对象 10"/>
                      <p:cNvPicPr/>
                      <p:nvPr/>
                    </p:nvPicPr>
                    <p:blipFill>
                      <a:blip r:embed="rId6"/>
                      <a:stretch>
                        <a:fillRect/>
                      </a:stretch>
                    </p:blipFill>
                    <p:spPr>
                      <a:xfrm>
                        <a:off x="5699125" y="5786438"/>
                        <a:ext cx="1981200" cy="847725"/>
                      </a:xfrm>
                      <a:prstGeom prst="rect">
                        <a:avLst/>
                      </a:prstGeom>
                    </p:spPr>
                  </p:pic>
                </p:oleObj>
              </mc:Fallback>
            </mc:AlternateContent>
          </a:graphicData>
        </a:graphic>
      </p:graphicFrame>
      <p:sp>
        <p:nvSpPr>
          <p:cNvPr id="3" name="文本框 2"/>
          <p:cNvSpPr txBox="1"/>
          <p:nvPr/>
        </p:nvSpPr>
        <p:spPr>
          <a:xfrm>
            <a:off x="4876162" y="4942220"/>
            <a:ext cx="3990025" cy="830997"/>
          </a:xfrm>
          <a:prstGeom prst="rect">
            <a:avLst/>
          </a:prstGeom>
          <a:noFill/>
        </p:spPr>
        <p:txBody>
          <a:bodyPr wrap="square" rtlCol="0">
            <a:spAutoFit/>
          </a:bodyPr>
          <a:lstStyle/>
          <a:p>
            <a:r>
              <a:rPr lang="en-US" sz="2400" dirty="0" smtClean="0">
                <a:solidFill>
                  <a:schemeClr val="accent1"/>
                </a:solidFill>
                <a:latin typeface="Arial" panose="020B0604020202020204" pitchFamily="34" charset="0"/>
                <a:cs typeface="Arial" panose="020B0604020202020204" pitchFamily="34" charset="0"/>
              </a:rPr>
              <a:t>sufficient separation is guaranteed if</a:t>
            </a:r>
            <a:endParaRPr lang="en-US" sz="24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0976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138590"/>
            <a:ext cx="6440899" cy="559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50" t="747" r="84482" b="86804"/>
          <a:stretch/>
        </p:blipFill>
        <p:spPr bwMode="auto">
          <a:xfrm>
            <a:off x="6448415" y="1027001"/>
            <a:ext cx="315648"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文本框 1"/>
              <p:cNvSpPr txBox="1"/>
              <p:nvPr/>
            </p:nvSpPr>
            <p:spPr>
              <a:xfrm>
                <a:off x="387470" y="695737"/>
                <a:ext cx="5211683" cy="532390"/>
              </a:xfrm>
              <a:prstGeom prst="rect">
                <a:avLst/>
              </a:prstGeom>
              <a:noFill/>
            </p:spPr>
            <p:txBody>
              <a:bodyPr wrap="none" rtlCol="0">
                <a:spAutoFit/>
              </a:bodyPr>
              <a:lstStyle/>
              <a:p>
                <a:pPr marL="228600" indent="-228600">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The recovery of </a:t>
                </a:r>
                <a:r>
                  <a:rPr lang="en-US" sz="2800" i="1" dirty="0" smtClean="0">
                    <a:solidFill>
                      <a:schemeClr val="accent1"/>
                    </a:solidFill>
                    <a:latin typeface="Times New Roman" panose="02020603050405020304" pitchFamily="18" charset="0"/>
                    <a:cs typeface="Times New Roman" panose="02020603050405020304" pitchFamily="18" charset="0"/>
                  </a:rPr>
                  <a:t>F</a:t>
                </a:r>
                <a:r>
                  <a:rPr lang="en-US" sz="2800" dirty="0" smtClean="0">
                    <a:solidFill>
                      <a:schemeClr val="accent1"/>
                    </a:solidFill>
                    <a:latin typeface="Times New Roman" panose="02020603050405020304" pitchFamily="18" charset="0"/>
                    <a:cs typeface="Times New Roman" panose="02020603050405020304" pitchFamily="18" charset="0"/>
                  </a:rPr>
                  <a:t>(</a:t>
                </a:r>
                <a:r>
                  <a:rPr lang="en-US" altLang="zh-CN" sz="2800" i="1" dirty="0" smtClean="0">
                    <a:solidFill>
                      <a:schemeClr val="accent1"/>
                    </a:solidFill>
                    <a:latin typeface="Times New Roman" panose="02020603050405020304" pitchFamily="18" charset="0"/>
                    <a:cs typeface="Times New Roman" panose="02020603050405020304" pitchFamily="18" charset="0"/>
                  </a:rPr>
                  <a:t>μ</a:t>
                </a:r>
                <a:r>
                  <a:rPr lang="en-US" sz="2800" dirty="0" smtClean="0">
                    <a:solidFill>
                      <a:schemeClr val="accent1"/>
                    </a:solidFill>
                    <a:latin typeface="Times New Roman" panose="02020603050405020304" pitchFamily="18" charset="0"/>
                    <a:cs typeface="Times New Roman" panose="02020603050405020304" pitchFamily="18" charset="0"/>
                  </a:rPr>
                  <a:t>)</a:t>
                </a:r>
                <a:r>
                  <a:rPr lang="en-US" sz="2800" dirty="0" smtClean="0">
                    <a:solidFill>
                      <a:schemeClr val="accent1"/>
                    </a:solidFill>
                    <a:latin typeface="Arial" panose="020B0604020202020204" pitchFamily="34" charset="0"/>
                    <a:cs typeface="Arial" panose="020B0604020202020204" pitchFamily="34" charset="0"/>
                  </a:rPr>
                  <a:t> </a:t>
                </a:r>
                <a:r>
                  <a:rPr lang="en-US" altLang="zh-CN" sz="2800" dirty="0" smtClean="0">
                    <a:solidFill>
                      <a:schemeClr val="accent1"/>
                    </a:solidFill>
                    <a:latin typeface="Arial" panose="020B0604020202020204" pitchFamily="34" charset="0"/>
                    <a:cs typeface="Arial" panose="020B0604020202020204" pitchFamily="34" charset="0"/>
                  </a:rPr>
                  <a:t>from </a:t>
                </a:r>
                <a14:m>
                  <m:oMath xmlns:m="http://schemas.openxmlformats.org/officeDocument/2006/math">
                    <m:acc>
                      <m:accPr>
                        <m:chr m:val="̃"/>
                        <m:ctrlPr>
                          <a:rPr lang="en-US" altLang="zh-CN" sz="2800" i="1" smtClean="0">
                            <a:solidFill>
                              <a:schemeClr val="accent1"/>
                            </a:solidFill>
                            <a:latin typeface="Cambria Math" panose="02040503050406030204" pitchFamily="18" charset="0"/>
                            <a:cs typeface="Arial" panose="020B0604020202020204" pitchFamily="34" charset="0"/>
                          </a:rPr>
                        </m:ctrlPr>
                      </m:accPr>
                      <m:e>
                        <m:r>
                          <m:rPr>
                            <m:nor/>
                          </m:rPr>
                          <a:rPr lang="en-US" altLang="zh-CN" sz="2800" i="1">
                            <a:solidFill>
                              <a:schemeClr val="accent1"/>
                            </a:solidFill>
                            <a:latin typeface="Times New Roman" panose="02020603050405020304" pitchFamily="18" charset="0"/>
                            <a:cs typeface="Times New Roman" panose="02020603050405020304" pitchFamily="18" charset="0"/>
                          </a:rPr>
                          <m:t>F</m:t>
                        </m:r>
                      </m:e>
                    </m:acc>
                    <m:r>
                      <m:rPr>
                        <m:nor/>
                      </m:rPr>
                      <a:rPr lang="en-US" altLang="zh-CN" sz="2800" b="0" i="0" smtClean="0">
                        <a:solidFill>
                          <a:schemeClr val="accent1"/>
                        </a:solidFill>
                        <a:latin typeface="Times New Roman" panose="02020603050405020304" pitchFamily="18" charset="0"/>
                        <a:cs typeface="Times New Roman" panose="02020603050405020304" pitchFamily="18" charset="0"/>
                      </a:rPr>
                      <m:t>(</m:t>
                    </m:r>
                    <m:r>
                      <m:rPr>
                        <m:nor/>
                      </m:rPr>
                      <a:rPr lang="zh-CN" altLang="en-US" sz="2800" b="0" i="1" smtClean="0">
                        <a:solidFill>
                          <a:schemeClr val="accent1"/>
                        </a:solidFill>
                        <a:latin typeface="Times New Roman" panose="02020603050405020304" pitchFamily="18" charset="0"/>
                        <a:cs typeface="Times New Roman" panose="02020603050405020304" pitchFamily="18" charset="0"/>
                      </a:rPr>
                      <m:t>μ</m:t>
                    </m:r>
                    <m:r>
                      <m:rPr>
                        <m:nor/>
                      </m:rPr>
                      <a:rPr lang="en-US" altLang="zh-CN" sz="2800" b="0" i="0" smtClean="0">
                        <a:solidFill>
                          <a:schemeClr val="accent1"/>
                        </a:solidFill>
                        <a:latin typeface="Times New Roman" panose="02020603050405020304" pitchFamily="18" charset="0"/>
                        <a:cs typeface="Times New Roman" panose="02020603050405020304" pitchFamily="18" charset="0"/>
                      </a:rPr>
                      <m:t>)</m:t>
                    </m:r>
                  </m:oMath>
                </a14:m>
                <a:endParaRPr lang="en-US" sz="2800" dirty="0">
                  <a:solidFill>
                    <a:schemeClr val="accent1"/>
                  </a:solidFill>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87470" y="695737"/>
                <a:ext cx="5211683" cy="532390"/>
              </a:xfrm>
              <a:prstGeom prst="rect">
                <a:avLst/>
              </a:prstGeom>
              <a:blipFill>
                <a:blip r:embed="rId5"/>
                <a:stretch>
                  <a:fillRect l="-2108" t="-10345" b="-32184"/>
                </a:stretch>
              </a:blipFill>
            </p:spPr>
            <p:txBody>
              <a:bodyPr/>
              <a:lstStyle/>
              <a:p>
                <a:r>
                  <a:rPr 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1739610499"/>
              </p:ext>
            </p:extLst>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1156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5384800" y="3289300"/>
                        <a:ext cx="914400" cy="19843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359339710"/>
              </p:ext>
            </p:extLst>
          </p:nvPr>
        </p:nvGraphicFramePr>
        <p:xfrm>
          <a:off x="4667250" y="5329237"/>
          <a:ext cx="3908425" cy="771525"/>
        </p:xfrm>
        <a:graphic>
          <a:graphicData uri="http://schemas.openxmlformats.org/presentationml/2006/ole">
            <mc:AlternateContent xmlns:mc="http://schemas.openxmlformats.org/markup-compatibility/2006">
              <mc:Choice xmlns:v="urn:schemas-microsoft-com:vml" Requires="v">
                <p:oleObj spid="_x0000_s11565" name="Equation" r:id="rId8" imgW="1930320" imgH="380880" progId="Equation.DSMT4">
                  <p:embed/>
                </p:oleObj>
              </mc:Choice>
              <mc:Fallback>
                <p:oleObj name="Equation" r:id="rId8" imgW="1930320" imgH="380880" progId="Equation.DSMT4">
                  <p:embed/>
                  <p:pic>
                    <p:nvPicPr>
                      <p:cNvPr id="9" name="对象 8"/>
                      <p:cNvPicPr/>
                      <p:nvPr/>
                    </p:nvPicPr>
                    <p:blipFill>
                      <a:blip r:embed="rId9"/>
                      <a:stretch>
                        <a:fillRect/>
                      </a:stretch>
                    </p:blipFill>
                    <p:spPr>
                      <a:xfrm>
                        <a:off x="4667250" y="5329237"/>
                        <a:ext cx="3908425" cy="771525"/>
                      </a:xfrm>
                      <a:prstGeom prst="rect">
                        <a:avLst/>
                      </a:prstGeom>
                    </p:spPr>
                  </p:pic>
                </p:oleObj>
              </mc:Fallback>
            </mc:AlternateContent>
          </a:graphicData>
        </a:graphic>
      </p:graphicFrame>
      <p:sp>
        <p:nvSpPr>
          <p:cNvPr id="6" name="文本框 5"/>
          <p:cNvSpPr txBox="1"/>
          <p:nvPr/>
        </p:nvSpPr>
        <p:spPr>
          <a:xfrm>
            <a:off x="6448415" y="1912826"/>
            <a:ext cx="2393369" cy="3293209"/>
          </a:xfrm>
          <a:prstGeom prst="rect">
            <a:avLst/>
          </a:prstGeom>
          <a:noFill/>
        </p:spPr>
        <p:txBody>
          <a:bodyPr wrap="square" rtlCol="0">
            <a:spAutoFit/>
          </a:bodyPr>
          <a:lstStyle/>
          <a:p>
            <a:r>
              <a:rPr lang="en-US" sz="2600" b="1" dirty="0" smtClean="0">
                <a:latin typeface="Arial" panose="020B0604020202020204" pitchFamily="34" charset="0"/>
                <a:cs typeface="Arial" panose="020B0604020202020204" pitchFamily="34" charset="0"/>
              </a:rPr>
              <a:t>Figure 4.8</a:t>
            </a:r>
            <a:r>
              <a:rPr lang="en-US" sz="2600" dirty="0" smtClean="0">
                <a:latin typeface="Arial" panose="020B0604020202020204" pitchFamily="34" charset="0"/>
                <a:cs typeface="Arial" panose="020B0604020202020204" pitchFamily="34" charset="0"/>
              </a:rPr>
              <a:t> </a:t>
            </a:r>
          </a:p>
          <a:p>
            <a:r>
              <a:rPr lang="en-US" sz="2600" dirty="0" smtClean="0">
                <a:latin typeface="Arial" panose="020B0604020202020204" pitchFamily="34" charset="0"/>
                <a:cs typeface="Arial" panose="020B0604020202020204" pitchFamily="34" charset="0"/>
              </a:rPr>
              <a:t>Extracting one period of the transform of a band-limited function using an </a:t>
            </a:r>
            <a:r>
              <a:rPr lang="en-US" sz="2600" b="1" dirty="0" smtClean="0">
                <a:latin typeface="Arial" panose="020B0604020202020204" pitchFamily="34" charset="0"/>
                <a:cs typeface="Arial" panose="020B0604020202020204" pitchFamily="34" charset="0"/>
              </a:rPr>
              <a:t>ideal lowpass filter</a:t>
            </a:r>
            <a:r>
              <a:rPr lang="en-US" sz="2600" dirty="0" smtClean="0">
                <a:latin typeface="Arial" panose="020B0604020202020204" pitchFamily="34" charset="0"/>
                <a:cs typeface="Arial" panose="020B0604020202020204" pitchFamily="34" charset="0"/>
              </a:rPr>
              <a:t>.</a:t>
            </a:r>
            <a:endParaRPr lang="en-US" sz="2600" dirty="0">
              <a:latin typeface="Arial" panose="020B0604020202020204" pitchFamily="34" charset="0"/>
              <a:cs typeface="Arial" panose="020B0604020202020204" pitchFamily="34" charset="0"/>
            </a:endParaRPr>
          </a:p>
        </p:txBody>
      </p:sp>
      <p:sp>
        <p:nvSpPr>
          <p:cNvPr id="11" name="文本框 10"/>
          <p:cNvSpPr txBox="1"/>
          <p:nvPr/>
        </p:nvSpPr>
        <p:spPr>
          <a:xfrm>
            <a:off x="3986269" y="3357461"/>
            <a:ext cx="2435888" cy="892552"/>
          </a:xfrm>
          <a:prstGeom prst="rect">
            <a:avLst/>
          </a:prstGeom>
          <a:noFill/>
        </p:spPr>
        <p:txBody>
          <a:bodyPr wrap="square" rtlCol="0">
            <a:spAutoFit/>
          </a:bodyPr>
          <a:lstStyle/>
          <a:p>
            <a:r>
              <a:rPr lang="en-US" sz="2600" i="1" dirty="0" smtClean="0">
                <a:solidFill>
                  <a:schemeClr val="accent1"/>
                </a:solidFill>
                <a:latin typeface="Times New Roman" panose="02020603050405020304" pitchFamily="18" charset="0"/>
                <a:cs typeface="Times New Roman" panose="02020603050405020304" pitchFamily="18" charset="0"/>
              </a:rPr>
              <a:t>H</a:t>
            </a:r>
            <a:r>
              <a:rPr lang="en-US" sz="2600" dirty="0" smtClean="0">
                <a:solidFill>
                  <a:schemeClr val="accent1"/>
                </a:solidFill>
                <a:latin typeface="Times New Roman" panose="02020603050405020304" pitchFamily="18" charset="0"/>
                <a:cs typeface="Times New Roman" panose="02020603050405020304" pitchFamily="18" charset="0"/>
              </a:rPr>
              <a:t>(</a:t>
            </a:r>
            <a:r>
              <a:rPr lang="en-US" altLang="zh-CN" sz="2600" i="1" dirty="0" smtClean="0">
                <a:solidFill>
                  <a:schemeClr val="accent1"/>
                </a:solidFill>
                <a:latin typeface="Times New Roman" panose="02020603050405020304" pitchFamily="18" charset="0"/>
                <a:cs typeface="Times New Roman" panose="02020603050405020304" pitchFamily="18" charset="0"/>
              </a:rPr>
              <a:t>μ</a:t>
            </a:r>
            <a:r>
              <a:rPr lang="en-US" sz="2600" dirty="0">
                <a:solidFill>
                  <a:schemeClr val="accent1"/>
                </a:solidFill>
                <a:latin typeface="Times New Roman" panose="02020603050405020304" pitchFamily="18" charset="0"/>
                <a:cs typeface="Times New Roman" panose="02020603050405020304" pitchFamily="18" charset="0"/>
              </a:rPr>
              <a:t>) </a:t>
            </a:r>
            <a:r>
              <a:rPr lang="en-US" sz="2600" dirty="0" smtClean="0">
                <a:solidFill>
                  <a:schemeClr val="accent1"/>
                </a:solidFill>
                <a:latin typeface="Arial" panose="020B0604020202020204" pitchFamily="34" charset="0"/>
                <a:cs typeface="Arial" panose="020B0604020202020204" pitchFamily="34" charset="0"/>
              </a:rPr>
              <a:t>is called a </a:t>
            </a:r>
            <a:r>
              <a:rPr lang="en-US" sz="2600" b="1" dirty="0" smtClean="0">
                <a:solidFill>
                  <a:schemeClr val="accent1"/>
                </a:solidFill>
                <a:latin typeface="Arial" panose="020B0604020202020204" pitchFamily="34" charset="0"/>
                <a:cs typeface="Arial" panose="020B0604020202020204" pitchFamily="34" charset="0"/>
              </a:rPr>
              <a:t>lowpass filter</a:t>
            </a:r>
            <a:endParaRPr lang="en-US" sz="2600" b="1" dirty="0">
              <a:solidFill>
                <a:schemeClr val="accent1"/>
              </a:solidFill>
              <a:latin typeface="Arial" panose="020B0604020202020204" pitchFamily="34" charset="0"/>
              <a:cs typeface="Arial" panose="020B0604020202020204" pitchFamily="34" charset="0"/>
            </a:endParaRPr>
          </a:p>
        </p:txBody>
      </p:sp>
      <p:cxnSp>
        <p:nvCxnSpPr>
          <p:cNvPr id="13" name="直接箭头连接符 12"/>
          <p:cNvCxnSpPr>
            <a:stCxn id="11" idx="1"/>
          </p:cNvCxnSpPr>
          <p:nvPr/>
        </p:nvCxnSpPr>
        <p:spPr>
          <a:xfrm flipH="1" flipV="1">
            <a:off x="3320249" y="3426782"/>
            <a:ext cx="666020" cy="376955"/>
          </a:xfrm>
          <a:prstGeom prst="straightConnector1">
            <a:avLst/>
          </a:prstGeom>
          <a:ln w="76200">
            <a:tailEnd type="stealth"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835153" y="5237825"/>
            <a:ext cx="832097" cy="477174"/>
          </a:xfrm>
          <a:prstGeom prst="straightConnector1">
            <a:avLst/>
          </a:prstGeom>
          <a:ln w="76200">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60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0738" y="704615"/>
            <a:ext cx="2324098" cy="523220"/>
          </a:xfrm>
          <a:prstGeom prst="rect">
            <a:avLst/>
          </a:prstGeom>
          <a:noFill/>
        </p:spPr>
        <p:txBody>
          <a:bodyPr wrap="none" rtlCol="0">
            <a:spAutoFit/>
          </a:bodyPr>
          <a:lstStyle/>
          <a:p>
            <a:r>
              <a:rPr lang="en-US" sz="2800" dirty="0" smtClean="0">
                <a:solidFill>
                  <a:schemeClr val="accent1"/>
                </a:solidFill>
                <a:latin typeface="Arial" panose="020B0604020202020204" pitchFamily="34" charset="0"/>
                <a:cs typeface="Arial" panose="020B0604020202020204" pitchFamily="34" charset="0"/>
              </a:rPr>
              <a:t>4.3.4 Aliasing</a:t>
            </a:r>
            <a:endParaRPr lang="en-US" sz="2800" dirty="0">
              <a:solidFill>
                <a:schemeClr val="accent1"/>
              </a:solidFill>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739610499"/>
              </p:ext>
            </p:extLst>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12438" name="Equation" r:id="rId3" imgW="914400" imgH="198720" progId="Equation.DSMT4">
                  <p:embed/>
                </p:oleObj>
              </mc:Choice>
              <mc:Fallback>
                <p:oleObj name="Equation" r:id="rId3" imgW="914400" imgH="198720" progId="Equation.DSMT4">
                  <p:embed/>
                  <p:pic>
                    <p:nvPicPr>
                      <p:cNvPr id="4" name="对象 3"/>
                      <p:cNvPicPr/>
                      <p:nvPr/>
                    </p:nvPicPr>
                    <p:blipFill>
                      <a:blip r:embed="rId4"/>
                      <a:stretch>
                        <a:fillRect/>
                      </a:stretch>
                    </p:blipFill>
                    <p:spPr>
                      <a:xfrm>
                        <a:off x="5384800" y="3289300"/>
                        <a:ext cx="914400" cy="198438"/>
                      </a:xfrm>
                      <a:prstGeom prst="rect">
                        <a:avLst/>
                      </a:prstGeom>
                    </p:spPr>
                  </p:pic>
                </p:oleObj>
              </mc:Fallback>
            </mc:AlternateContent>
          </a:graphicData>
        </a:graphic>
      </p:graphicFrame>
      <p:pic>
        <p:nvPicPr>
          <p:cNvPr id="1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858" r="7082" b="27008"/>
          <a:stretch/>
        </p:blipFill>
        <p:spPr bwMode="auto">
          <a:xfrm>
            <a:off x="27281" y="1473563"/>
            <a:ext cx="5826809" cy="52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文本框 13"/>
          <p:cNvSpPr txBox="1"/>
          <p:nvPr/>
        </p:nvSpPr>
        <p:spPr>
          <a:xfrm>
            <a:off x="5826809" y="890031"/>
            <a:ext cx="3250516" cy="4893647"/>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4.9</a:t>
            </a:r>
            <a:r>
              <a:rPr lang="en-US" sz="2400" dirty="0" smtClean="0">
                <a:latin typeface="Arial" panose="020B0604020202020204" pitchFamily="34" charset="0"/>
                <a:cs typeface="Arial" panose="020B0604020202020204" pitchFamily="34" charset="0"/>
              </a:rPr>
              <a:t> </a:t>
            </a:r>
          </a:p>
          <a:p>
            <a:r>
              <a:rPr lang="en-US" sz="2400" dirty="0" smtClean="0">
                <a:latin typeface="Arial" panose="020B0604020202020204" pitchFamily="34" charset="0"/>
                <a:cs typeface="Arial" panose="020B0604020202020204" pitchFamily="34" charset="0"/>
              </a:rPr>
              <a:t>(a) Fourier transform of an under-sampled, band-limited function. (Interference from adjacent periods is shown dashed in this figure). </a:t>
            </a:r>
          </a:p>
          <a:p>
            <a:r>
              <a:rPr lang="en-US" sz="2400" dirty="0" smtClean="0">
                <a:latin typeface="Arial" panose="020B0604020202020204" pitchFamily="34" charset="0"/>
                <a:cs typeface="Arial" panose="020B0604020202020204" pitchFamily="34" charset="0"/>
              </a:rPr>
              <a:t>(b) The same ideal lowpass filter used in Fig. 4.8(b). </a:t>
            </a:r>
          </a:p>
          <a:p>
            <a:r>
              <a:rPr lang="en-US" sz="2400" dirty="0" smtClean="0">
                <a:latin typeface="Arial" panose="020B0604020202020204" pitchFamily="34" charset="0"/>
                <a:cs typeface="Arial" panose="020B0604020202020204" pitchFamily="34" charset="0"/>
              </a:rPr>
              <a:t>(c) The product of (a) and (b).</a:t>
            </a:r>
            <a:endParaRPr lang="en-US" sz="2400" dirty="0">
              <a:latin typeface="Arial" panose="020B0604020202020204" pitchFamily="34" charset="0"/>
              <a:cs typeface="Arial" panose="020B0604020202020204" pitchFamily="34" charset="0"/>
            </a:endParaRPr>
          </a:p>
        </p:txBody>
      </p:sp>
      <p:pic>
        <p:nvPicPr>
          <p:cNvPr id="1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350" t="747" r="84482" b="86804"/>
          <a:stretch/>
        </p:blipFill>
        <p:spPr bwMode="auto">
          <a:xfrm>
            <a:off x="5511161" y="890031"/>
            <a:ext cx="315648"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8599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14654"/>
            <a:ext cx="8372163" cy="4921498"/>
          </a:xfrm>
        </p:spPr>
        <p:txBody>
          <a:bodyPr>
            <a:normAutofit/>
          </a:bodyPr>
          <a:lstStyle/>
          <a:p>
            <a:pPr marL="0" indent="0">
              <a:lnSpc>
                <a:spcPct val="100000"/>
              </a:lnSpc>
              <a:spcBef>
                <a:spcPts val="600"/>
              </a:spcBef>
              <a:buNone/>
            </a:pPr>
            <a:r>
              <a:rPr lang="en-US" sz="2800" dirty="0" smtClean="0">
                <a:solidFill>
                  <a:schemeClr val="accent1"/>
                </a:solidFill>
                <a:latin typeface="Arial" panose="020B0604020202020204" pitchFamily="34" charset="0"/>
                <a:cs typeface="Arial" panose="020B0604020202020204" pitchFamily="34" charset="0"/>
              </a:rPr>
              <a:t>4.3.4 Aliasing</a:t>
            </a: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4.3 Sampling and the Fourier Transform of</a:t>
            </a:r>
            <a:br>
              <a:rPr lang="en-US" altLang="zh-CN" sz="2800" dirty="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Sampled Functions</a:t>
            </a:r>
            <a:endParaRPr lang="en-US" sz="2800" dirty="0"/>
          </a:p>
        </p:txBody>
      </p:sp>
      <p:sp>
        <p:nvSpPr>
          <p:cNvPr id="8" name="文本框 7"/>
          <p:cNvSpPr txBox="1"/>
          <p:nvPr/>
        </p:nvSpPr>
        <p:spPr>
          <a:xfrm>
            <a:off x="782170" y="4885317"/>
            <a:ext cx="7579659" cy="1569660"/>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4.10</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Illustration of aliasing. The under-sampled function (black dots) looks like a sine wave having a frequency much lower than the frequency of the continuous signal.</a:t>
            </a: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960" t="1788" r="18967" b="35436"/>
          <a:stretch/>
        </p:blipFill>
        <p:spPr bwMode="auto">
          <a:xfrm>
            <a:off x="1906479" y="2125083"/>
            <a:ext cx="5331041" cy="276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109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3" y="1809965"/>
            <a:ext cx="8372163" cy="4921498"/>
          </a:xfrm>
        </p:spPr>
        <p:txBody>
          <a:bodyPr>
            <a:normAutofit lnSpcReduction="10000"/>
          </a:bodyPr>
          <a:lstStyle/>
          <a:p>
            <a:pPr>
              <a:lnSpc>
                <a:spcPct val="100000"/>
              </a:lnSpc>
              <a:spcBef>
                <a:spcPts val="600"/>
              </a:spcBef>
              <a:buFont typeface="Arial" panose="020B0604020202020204" pitchFamily="34" charset="0"/>
              <a:buChar char="•"/>
            </a:pPr>
            <a:r>
              <a:rPr lang="en-US" altLang="zh-CN" sz="2600" dirty="0" smtClean="0">
                <a:solidFill>
                  <a:schemeClr val="accent1"/>
                </a:solidFill>
                <a:latin typeface="Arial" panose="020B0604020202020204" pitchFamily="34" charset="0"/>
                <a:cs typeface="Arial" panose="020B0604020202020204" pitchFamily="34" charset="0"/>
              </a:rPr>
              <a:t>The 1-D </a:t>
            </a:r>
            <a:r>
              <a:rPr lang="en-US" altLang="zh-CN" sz="2600" dirty="0">
                <a:solidFill>
                  <a:schemeClr val="accent1"/>
                </a:solidFill>
                <a:latin typeface="Arial" panose="020B0604020202020204" pitchFamily="34" charset="0"/>
                <a:cs typeface="Arial" panose="020B0604020202020204" pitchFamily="34" charset="0"/>
              </a:rPr>
              <a:t>Fourier Transform</a:t>
            </a:r>
          </a:p>
          <a:p>
            <a:pPr lvl="1">
              <a:lnSpc>
                <a:spcPct val="100000"/>
              </a:lnSpc>
              <a:spcBef>
                <a:spcPts val="600"/>
              </a:spcBef>
              <a:buFont typeface="Arial" panose="020B0604020202020204" pitchFamily="34" charset="0"/>
              <a:buChar char="•"/>
            </a:pPr>
            <a:r>
              <a:rPr lang="en-US" altLang="zh-CN" sz="2200" dirty="0" smtClean="0">
                <a:solidFill>
                  <a:schemeClr val="accent1"/>
                </a:solidFill>
                <a:latin typeface="Arial" panose="020B0604020202020204" pitchFamily="34" charset="0"/>
                <a:cs typeface="Arial" panose="020B0604020202020204" pitchFamily="34" charset="0"/>
              </a:rPr>
              <a:t>Basic background of Fourier Series</a:t>
            </a:r>
          </a:p>
          <a:p>
            <a:pPr lvl="1">
              <a:lnSpc>
                <a:spcPct val="100000"/>
              </a:lnSpc>
              <a:spcBef>
                <a:spcPts val="600"/>
              </a:spcBef>
              <a:buFont typeface="Arial" panose="020B0604020202020204" pitchFamily="34" charset="0"/>
              <a:buChar char="•"/>
            </a:pPr>
            <a:r>
              <a:rPr lang="en-US" altLang="zh-CN" sz="2200" dirty="0" smtClean="0">
                <a:solidFill>
                  <a:schemeClr val="accent1"/>
                </a:solidFill>
                <a:latin typeface="Arial" panose="020B0604020202020204" pitchFamily="34" charset="0"/>
                <a:cs typeface="Arial" panose="020B0604020202020204" pitchFamily="34" charset="0"/>
              </a:rPr>
              <a:t>1-D Fourier Transform</a:t>
            </a:r>
          </a:p>
          <a:p>
            <a:pPr lvl="1">
              <a:lnSpc>
                <a:spcPct val="100000"/>
              </a:lnSpc>
              <a:spcBef>
                <a:spcPts val="600"/>
              </a:spcBef>
              <a:buFont typeface="Arial" panose="020B0604020202020204" pitchFamily="34" charset="0"/>
              <a:buChar char="•"/>
            </a:pPr>
            <a:r>
              <a:rPr lang="en-US" altLang="zh-CN" sz="2200" dirty="0" smtClean="0">
                <a:solidFill>
                  <a:schemeClr val="accent1"/>
                </a:solidFill>
                <a:latin typeface="Arial" panose="020B0604020202020204" pitchFamily="34" charset="0"/>
                <a:cs typeface="Arial" panose="020B0604020202020204" pitchFamily="34" charset="0"/>
              </a:rPr>
              <a:t>1-D Sampling</a:t>
            </a:r>
            <a:r>
              <a:rPr lang="en-US" altLang="zh-CN" sz="2200" dirty="0">
                <a:solidFill>
                  <a:schemeClr val="accent1"/>
                </a:solidFill>
                <a:latin typeface="Arial" panose="020B0604020202020204" pitchFamily="34" charset="0"/>
                <a:cs typeface="Arial" panose="020B0604020202020204" pitchFamily="34" charset="0"/>
              </a:rPr>
              <a:t>, </a:t>
            </a:r>
            <a:r>
              <a:rPr lang="en-US" altLang="zh-CN" sz="2200" dirty="0" smtClean="0">
                <a:solidFill>
                  <a:schemeClr val="accent1"/>
                </a:solidFill>
                <a:latin typeface="Arial" panose="020B0604020202020204" pitchFamily="34" charset="0"/>
                <a:cs typeface="Arial" panose="020B0604020202020204" pitchFamily="34" charset="0"/>
              </a:rPr>
              <a:t>Aliasing, and Convolution</a:t>
            </a:r>
            <a:endParaRPr lang="en-US" altLang="zh-CN" sz="2200" dirty="0">
              <a:solidFill>
                <a:schemeClr val="accent1"/>
              </a:solidFill>
              <a:latin typeface="Arial" panose="020B0604020202020204" pitchFamily="34" charset="0"/>
              <a:cs typeface="Arial" panose="020B0604020202020204" pitchFamily="34" charset="0"/>
            </a:endParaRPr>
          </a:p>
          <a:p>
            <a:pPr lvl="1">
              <a:lnSpc>
                <a:spcPct val="100000"/>
              </a:lnSpc>
              <a:spcBef>
                <a:spcPts val="600"/>
              </a:spcBef>
              <a:buFont typeface="Arial" panose="020B0604020202020204" pitchFamily="34" charset="0"/>
              <a:buChar char="•"/>
            </a:pPr>
            <a:r>
              <a:rPr lang="en-US" altLang="zh-CN" sz="2200" dirty="0" smtClean="0">
                <a:solidFill>
                  <a:schemeClr val="accent1"/>
                </a:solidFill>
                <a:latin typeface="Arial" panose="020B0604020202020204" pitchFamily="34" charset="0"/>
                <a:cs typeface="Arial" panose="020B0604020202020204" pitchFamily="34" charset="0"/>
              </a:rPr>
              <a:t>1-D Discrete Fourier Transform (DFT)</a:t>
            </a:r>
          </a:p>
          <a:p>
            <a:pPr>
              <a:lnSpc>
                <a:spcPct val="100000"/>
              </a:lnSpc>
              <a:spcBef>
                <a:spcPts val="600"/>
              </a:spcBef>
              <a:buFont typeface="Arial" panose="020B0604020202020204" pitchFamily="34" charset="0"/>
              <a:buChar char="•"/>
            </a:pPr>
            <a:r>
              <a:rPr lang="en-US" altLang="zh-CN" sz="2600" dirty="0">
                <a:solidFill>
                  <a:schemeClr val="accent1"/>
                </a:solidFill>
                <a:latin typeface="Arial" panose="020B0604020202020204" pitchFamily="34" charset="0"/>
                <a:cs typeface="Arial" panose="020B0604020202020204" pitchFamily="34" charset="0"/>
              </a:rPr>
              <a:t>The 2-D Fourier Transform</a:t>
            </a:r>
          </a:p>
          <a:p>
            <a:pPr lvl="1">
              <a:lnSpc>
                <a:spcPct val="100000"/>
              </a:lnSpc>
              <a:spcBef>
                <a:spcPts val="600"/>
              </a:spcBef>
              <a:buFont typeface="Arial" panose="020B0604020202020204" pitchFamily="34" charset="0"/>
              <a:buChar char="•"/>
            </a:pPr>
            <a:r>
              <a:rPr lang="en-US" altLang="zh-CN" sz="2200" dirty="0" smtClean="0">
                <a:solidFill>
                  <a:schemeClr val="accent1"/>
                </a:solidFill>
                <a:latin typeface="Arial" panose="020B0604020202020204" pitchFamily="34" charset="0"/>
                <a:cs typeface="Arial" panose="020B0604020202020204" pitchFamily="34" charset="0"/>
              </a:rPr>
              <a:t>2-D </a:t>
            </a:r>
            <a:r>
              <a:rPr lang="en-US" altLang="zh-CN" sz="2200" dirty="0">
                <a:solidFill>
                  <a:schemeClr val="accent1"/>
                </a:solidFill>
                <a:latin typeface="Arial" panose="020B0604020202020204" pitchFamily="34" charset="0"/>
                <a:cs typeface="Arial" panose="020B0604020202020204" pitchFamily="34" charset="0"/>
              </a:rPr>
              <a:t>DFT and Its Inverse</a:t>
            </a:r>
          </a:p>
          <a:p>
            <a:pPr lvl="1">
              <a:lnSpc>
                <a:spcPct val="100000"/>
              </a:lnSpc>
              <a:spcBef>
                <a:spcPts val="600"/>
              </a:spcBef>
              <a:buFont typeface="Arial" panose="020B0604020202020204" pitchFamily="34" charset="0"/>
              <a:buChar char="•"/>
            </a:pPr>
            <a:r>
              <a:rPr lang="en-US" altLang="zh-CN" sz="2200" dirty="0">
                <a:solidFill>
                  <a:schemeClr val="accent1"/>
                </a:solidFill>
                <a:latin typeface="Arial" panose="020B0604020202020204" pitchFamily="34" charset="0"/>
                <a:cs typeface="Arial" panose="020B0604020202020204" pitchFamily="34" charset="0"/>
              </a:rPr>
              <a:t>2-D Sampling, Aliasing, and Convolution</a:t>
            </a:r>
          </a:p>
          <a:p>
            <a:pPr>
              <a:lnSpc>
                <a:spcPct val="100000"/>
              </a:lnSpc>
              <a:spcBef>
                <a:spcPts val="600"/>
              </a:spcBef>
              <a:buFont typeface="Arial" panose="020B0604020202020204" pitchFamily="34" charset="0"/>
              <a:buChar char="•"/>
            </a:pPr>
            <a:r>
              <a:rPr lang="en-US" altLang="zh-CN" sz="2600" dirty="0">
                <a:solidFill>
                  <a:schemeClr val="accent1"/>
                </a:solidFill>
                <a:latin typeface="Arial" panose="020B0604020202020204" pitchFamily="34" charset="0"/>
                <a:cs typeface="Arial" panose="020B0604020202020204" pitchFamily="34" charset="0"/>
              </a:rPr>
              <a:t>Applications</a:t>
            </a:r>
          </a:p>
          <a:p>
            <a:pPr lvl="1">
              <a:lnSpc>
                <a:spcPct val="100000"/>
              </a:lnSpc>
              <a:spcBef>
                <a:spcPts val="600"/>
              </a:spcBef>
              <a:buFont typeface="Arial" panose="020B0604020202020204" pitchFamily="34" charset="0"/>
              <a:buChar char="•"/>
            </a:pPr>
            <a:r>
              <a:rPr lang="en-US" altLang="zh-CN" sz="2200" dirty="0">
                <a:solidFill>
                  <a:schemeClr val="accent1"/>
                </a:solidFill>
                <a:latin typeface="Arial" panose="020B0604020202020204" pitchFamily="34" charset="0"/>
                <a:cs typeface="Arial" panose="020B0604020202020204" pitchFamily="34" charset="0"/>
              </a:rPr>
              <a:t>Image Smoothing Using Frequency Domain Filters</a:t>
            </a:r>
          </a:p>
          <a:p>
            <a:pPr lvl="1">
              <a:lnSpc>
                <a:spcPct val="100000"/>
              </a:lnSpc>
              <a:spcBef>
                <a:spcPts val="600"/>
              </a:spcBef>
              <a:buFont typeface="Arial" panose="020B0604020202020204" pitchFamily="34" charset="0"/>
              <a:buChar char="•"/>
            </a:pPr>
            <a:r>
              <a:rPr lang="en-US" altLang="zh-CN" sz="2200" dirty="0">
                <a:solidFill>
                  <a:schemeClr val="accent1"/>
                </a:solidFill>
                <a:latin typeface="Arial" panose="020B0604020202020204" pitchFamily="34" charset="0"/>
                <a:cs typeface="Arial" panose="020B0604020202020204" pitchFamily="34" charset="0"/>
              </a:rPr>
              <a:t>Image Sharpening Using Frequency Domain Filters</a:t>
            </a:r>
          </a:p>
          <a:p>
            <a:pPr lvl="1">
              <a:lnSpc>
                <a:spcPct val="100000"/>
              </a:lnSpc>
              <a:spcBef>
                <a:spcPts val="600"/>
              </a:spcBef>
              <a:buFont typeface="Arial" panose="020B0604020202020204" pitchFamily="34" charset="0"/>
              <a:buChar char="•"/>
            </a:pPr>
            <a:r>
              <a:rPr lang="en-US" altLang="zh-CN" sz="2200" dirty="0" smtClean="0">
                <a:solidFill>
                  <a:schemeClr val="accent1"/>
                </a:solidFill>
                <a:latin typeface="Arial" panose="020B0604020202020204" pitchFamily="34" charset="0"/>
                <a:cs typeface="Arial" panose="020B0604020202020204" pitchFamily="34" charset="0"/>
              </a:rPr>
              <a:t>……</a:t>
            </a:r>
          </a:p>
        </p:txBody>
      </p:sp>
      <p:sp>
        <p:nvSpPr>
          <p:cNvPr id="3" name="标题 2"/>
          <p:cNvSpPr>
            <a:spLocks noGrp="1"/>
          </p:cNvSpPr>
          <p:nvPr>
            <p:ph type="title"/>
          </p:nvPr>
        </p:nvSpPr>
        <p:spPr/>
        <p:txBody>
          <a:bodyPr>
            <a:noAutofit/>
          </a:bodyPr>
          <a:lstStyle/>
          <a:p>
            <a:pPr algn="ctr"/>
            <a:r>
              <a:rPr lang="en-US" altLang="zh-CN" sz="3600" dirty="0" smtClean="0">
                <a:latin typeface="Arial" panose="020B0604020202020204" pitchFamily="34" charset="0"/>
                <a:cs typeface="Arial" panose="020B0604020202020204" pitchFamily="34" charset="0"/>
              </a:rPr>
              <a:t>Outline</a:t>
            </a:r>
            <a:endParaRPr lang="zh-CN"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29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1-D DFT pair</a:t>
            </a:r>
            <a:endParaRPr lang="en-US" sz="2800" dirty="0">
              <a:solidFill>
                <a:schemeClr val="accent1"/>
              </a:solidFill>
              <a:latin typeface="Arial" panose="020B0604020202020204" pitchFamily="34" charset="0"/>
              <a:cs typeface="Arial" panose="020B0604020202020204" pitchFamily="34" charset="0"/>
            </a:endParaRP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4.4 The Discrete Fourier Transform (DFT) of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One Variable</a:t>
            </a:r>
            <a:endParaRPr lang="en-US" sz="2800" dirty="0"/>
          </a:p>
        </p:txBody>
      </p:sp>
      <p:sp>
        <p:nvSpPr>
          <p:cNvPr id="11" name="文本框 10"/>
          <p:cNvSpPr txBox="1"/>
          <p:nvPr/>
        </p:nvSpPr>
        <p:spPr>
          <a:xfrm>
            <a:off x="7910873" y="2673506"/>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(4.4-6)</a:t>
            </a:r>
            <a:endParaRPr lang="en-US" sz="2600" dirty="0">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997436" y="2416607"/>
            <a:ext cx="6807374" cy="982662"/>
            <a:chOff x="883349" y="2195051"/>
            <a:chExt cx="6807374" cy="982662"/>
          </a:xfrm>
        </p:grpSpPr>
        <p:graphicFrame>
          <p:nvGraphicFramePr>
            <p:cNvPr id="10" name="对象 9"/>
            <p:cNvGraphicFramePr>
              <a:graphicFrameLocks noChangeAspect="1"/>
            </p:cNvGraphicFramePr>
            <p:nvPr>
              <p:extLst>
                <p:ext uri="{D42A27DB-BD31-4B8C-83A1-F6EECF244321}">
                  <p14:modId xmlns:p14="http://schemas.microsoft.com/office/powerpoint/2010/main" val="2072338162"/>
                </p:ext>
              </p:extLst>
            </p:nvPr>
          </p:nvGraphicFramePr>
          <p:xfrm>
            <a:off x="883349" y="2195051"/>
            <a:ext cx="3784600" cy="982662"/>
          </p:xfrm>
          <a:graphic>
            <a:graphicData uri="http://schemas.openxmlformats.org/presentationml/2006/ole">
              <mc:AlternateContent xmlns:mc="http://schemas.openxmlformats.org/markup-compatibility/2006">
                <mc:Choice xmlns:v="urn:schemas-microsoft-com:vml" Requires="v">
                  <p:oleObj spid="_x0000_s14006" name="Equation" r:id="rId3" imgW="2006280" imgH="520560" progId="Equation.DSMT4">
                    <p:embed/>
                  </p:oleObj>
                </mc:Choice>
                <mc:Fallback>
                  <p:oleObj name="Equation" r:id="rId3" imgW="2006280" imgH="520560" progId="Equation.DSMT4">
                    <p:embed/>
                    <p:pic>
                      <p:nvPicPr>
                        <p:cNvPr id="2" name="对象 1"/>
                        <p:cNvPicPr/>
                        <p:nvPr/>
                      </p:nvPicPr>
                      <p:blipFill>
                        <a:blip r:embed="rId4"/>
                        <a:stretch>
                          <a:fillRect/>
                        </a:stretch>
                      </p:blipFill>
                      <p:spPr>
                        <a:xfrm>
                          <a:off x="883349" y="2195051"/>
                          <a:ext cx="3784600" cy="982662"/>
                        </a:xfrm>
                        <a:prstGeom prst="rect">
                          <a:avLst/>
                        </a:prstGeom>
                      </p:spPr>
                    </p:pic>
                  </p:oleObj>
                </mc:Fallback>
              </mc:AlternateContent>
            </a:graphicData>
          </a:graphic>
        </p:graphicFrame>
        <p:sp>
          <p:nvSpPr>
            <p:cNvPr id="5" name="文本框 4"/>
            <p:cNvSpPr txBox="1"/>
            <p:nvPr/>
          </p:nvSpPr>
          <p:spPr>
            <a:xfrm>
              <a:off x="4957282" y="2455972"/>
              <a:ext cx="2733441" cy="492443"/>
            </a:xfrm>
            <a:prstGeom prst="rect">
              <a:avLst/>
            </a:prstGeom>
            <a:noFill/>
          </p:spPr>
          <p:txBody>
            <a:bodyPr wrap="none" rtlCol="0">
              <a:spAutoFit/>
            </a:bodyPr>
            <a:lstStyle/>
            <a:p>
              <a:r>
                <a:rPr lang="en-US" sz="2600" i="1" dirty="0" smtClean="0">
                  <a:latin typeface="Times New Roman" panose="02020603050405020304" pitchFamily="18" charset="0"/>
                  <a:cs typeface="Times New Roman" panose="02020603050405020304" pitchFamily="18" charset="0"/>
                </a:rPr>
                <a:t>u</a:t>
              </a:r>
              <a:r>
                <a:rPr lang="en-US" sz="2600" dirty="0" smtClean="0">
                  <a:latin typeface="Times New Roman" panose="02020603050405020304" pitchFamily="18" charset="0"/>
                  <a:cs typeface="Times New Roman" panose="02020603050405020304" pitchFamily="18" charset="0"/>
                </a:rPr>
                <a:t> = 0,1,2, ..., </a:t>
              </a:r>
              <a:r>
                <a:rPr lang="en-US" sz="2600" i="1" dirty="0" smtClean="0">
                  <a:latin typeface="Times New Roman" panose="02020603050405020304" pitchFamily="18" charset="0"/>
                  <a:cs typeface="Times New Roman" panose="02020603050405020304" pitchFamily="18" charset="0"/>
                </a:rPr>
                <a:t>M</a:t>
              </a:r>
              <a:r>
                <a:rPr lang="en-US" sz="2600" dirty="0" smtClean="0">
                  <a:latin typeface="Times New Roman" panose="02020603050405020304" pitchFamily="18" charset="0"/>
                  <a:cs typeface="Times New Roman" panose="02020603050405020304" pitchFamily="18" charset="0"/>
                </a:rPr>
                <a:t> – 1</a:t>
              </a:r>
              <a:endParaRPr lang="en-US" sz="2600"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997436" y="3654365"/>
            <a:ext cx="6799251" cy="982662"/>
            <a:chOff x="727582" y="2196606"/>
            <a:chExt cx="6799251" cy="982662"/>
          </a:xfrm>
        </p:grpSpPr>
        <p:graphicFrame>
          <p:nvGraphicFramePr>
            <p:cNvPr id="14" name="对象 13"/>
            <p:cNvGraphicFramePr>
              <a:graphicFrameLocks noChangeAspect="1"/>
            </p:cNvGraphicFramePr>
            <p:nvPr>
              <p:extLst>
                <p:ext uri="{D42A27DB-BD31-4B8C-83A1-F6EECF244321}">
                  <p14:modId xmlns:p14="http://schemas.microsoft.com/office/powerpoint/2010/main" val="545743386"/>
                </p:ext>
              </p:extLst>
            </p:nvPr>
          </p:nvGraphicFramePr>
          <p:xfrm>
            <a:off x="727582" y="2196606"/>
            <a:ext cx="4095750" cy="982662"/>
          </p:xfrm>
          <a:graphic>
            <a:graphicData uri="http://schemas.openxmlformats.org/presentationml/2006/ole">
              <mc:AlternateContent xmlns:mc="http://schemas.openxmlformats.org/markup-compatibility/2006">
                <mc:Choice xmlns:v="urn:schemas-microsoft-com:vml" Requires="v">
                  <p:oleObj spid="_x0000_s14007" name="Equation" r:id="rId5" imgW="2171520" imgH="520560" progId="Equation.DSMT4">
                    <p:embed/>
                  </p:oleObj>
                </mc:Choice>
                <mc:Fallback>
                  <p:oleObj name="Equation" r:id="rId5" imgW="2171520" imgH="520560" progId="Equation.DSMT4">
                    <p:embed/>
                    <p:pic>
                      <p:nvPicPr>
                        <p:cNvPr id="10" name="对象 9"/>
                        <p:cNvPicPr/>
                        <p:nvPr/>
                      </p:nvPicPr>
                      <p:blipFill>
                        <a:blip r:embed="rId6"/>
                        <a:stretch>
                          <a:fillRect/>
                        </a:stretch>
                      </p:blipFill>
                      <p:spPr>
                        <a:xfrm>
                          <a:off x="727582" y="2196606"/>
                          <a:ext cx="4095750" cy="982662"/>
                        </a:xfrm>
                        <a:prstGeom prst="rect">
                          <a:avLst/>
                        </a:prstGeom>
                      </p:spPr>
                    </p:pic>
                  </p:oleObj>
                </mc:Fallback>
              </mc:AlternateContent>
            </a:graphicData>
          </a:graphic>
        </p:graphicFrame>
        <p:sp>
          <p:nvSpPr>
            <p:cNvPr id="15" name="文本框 14"/>
            <p:cNvSpPr txBox="1"/>
            <p:nvPr/>
          </p:nvSpPr>
          <p:spPr>
            <a:xfrm>
              <a:off x="4812628" y="2455974"/>
              <a:ext cx="2714205" cy="492443"/>
            </a:xfrm>
            <a:prstGeom prst="rect">
              <a:avLst/>
            </a:prstGeom>
            <a:noFill/>
          </p:spPr>
          <p:txBody>
            <a:bodyPr wrap="none" rtlCol="0">
              <a:spAutoFit/>
            </a:bodyPr>
            <a:lstStyle/>
            <a:p>
              <a:r>
                <a:rPr lang="en-US" sz="2600" i="1" dirty="0" smtClean="0">
                  <a:latin typeface="Times New Roman" panose="02020603050405020304" pitchFamily="18" charset="0"/>
                  <a:cs typeface="Times New Roman" panose="02020603050405020304" pitchFamily="18" charset="0"/>
                </a:rPr>
                <a:t>x</a:t>
              </a:r>
              <a:r>
                <a:rPr lang="en-US" sz="2600" dirty="0" smtClean="0">
                  <a:latin typeface="Times New Roman" panose="02020603050405020304" pitchFamily="18" charset="0"/>
                  <a:cs typeface="Times New Roman" panose="02020603050405020304" pitchFamily="18" charset="0"/>
                </a:rPr>
                <a:t> = 0,1,2, ..., </a:t>
              </a:r>
              <a:r>
                <a:rPr lang="en-US" sz="2600" i="1" dirty="0" smtClean="0">
                  <a:latin typeface="Times New Roman" panose="02020603050405020304" pitchFamily="18" charset="0"/>
                  <a:cs typeface="Times New Roman" panose="02020603050405020304" pitchFamily="18" charset="0"/>
                </a:rPr>
                <a:t>M</a:t>
              </a:r>
              <a:r>
                <a:rPr lang="en-US" sz="2600" dirty="0" smtClean="0">
                  <a:latin typeface="Times New Roman" panose="02020603050405020304" pitchFamily="18" charset="0"/>
                  <a:cs typeface="Times New Roman" panose="02020603050405020304" pitchFamily="18" charset="0"/>
                </a:rPr>
                <a:t> – 1</a:t>
              </a:r>
              <a:endParaRPr lang="en-US" sz="2600" dirty="0">
                <a:latin typeface="Times New Roman" panose="02020603050405020304" pitchFamily="18" charset="0"/>
                <a:cs typeface="Times New Roman" panose="02020603050405020304" pitchFamily="18" charset="0"/>
              </a:endParaRPr>
            </a:p>
          </p:txBody>
        </p:sp>
      </p:grpSp>
      <p:sp>
        <p:nvSpPr>
          <p:cNvPr id="16" name="文本框 15"/>
          <p:cNvSpPr txBox="1"/>
          <p:nvPr/>
        </p:nvSpPr>
        <p:spPr>
          <a:xfrm>
            <a:off x="7910873" y="3913733"/>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(4.4-7)</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106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Both the forward and inverse DFT are infinitely periodic, with period </a:t>
            </a:r>
            <a:r>
              <a:rPr lang="en-US" sz="2800" i="1" dirty="0" smtClean="0">
                <a:solidFill>
                  <a:schemeClr val="accent1"/>
                </a:solidFill>
                <a:latin typeface="Times New Roman" panose="02020603050405020304" pitchFamily="18" charset="0"/>
                <a:cs typeface="Times New Roman" panose="02020603050405020304" pitchFamily="18" charset="0"/>
              </a:rPr>
              <a:t>M</a:t>
            </a:r>
            <a:r>
              <a:rPr lang="en-US" sz="2800" dirty="0" smtClean="0">
                <a:solidFill>
                  <a:schemeClr val="accent1"/>
                </a:solidFill>
                <a:latin typeface="Arial" panose="020B0604020202020204" pitchFamily="34" charset="0"/>
                <a:cs typeface="Arial" panose="020B0604020202020204" pitchFamily="34" charset="0"/>
              </a:rPr>
              <a:t>. </a:t>
            </a:r>
          </a:p>
          <a:p>
            <a:pPr marL="0" indent="0">
              <a:lnSpc>
                <a:spcPct val="100000"/>
              </a:lnSpc>
              <a:spcBef>
                <a:spcPts val="600"/>
              </a:spcBef>
              <a:buNone/>
            </a:pPr>
            <a:endParaRPr lang="en-US" sz="2800" dirty="0">
              <a:solidFill>
                <a:schemeClr val="accent1"/>
              </a:solidFill>
              <a:latin typeface="Arial" panose="020B0604020202020204" pitchFamily="34" charset="0"/>
              <a:cs typeface="Arial" panose="020B0604020202020204" pitchFamily="34" charset="0"/>
            </a:endParaRPr>
          </a:p>
          <a:p>
            <a:pPr marL="0" indent="0">
              <a:lnSpc>
                <a:spcPct val="100000"/>
              </a:lnSpc>
              <a:spcBef>
                <a:spcPts val="600"/>
              </a:spcBef>
              <a:buNone/>
            </a:pPr>
            <a:endParaRPr lang="en-US" sz="2800"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sz="28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Circular convolution</a:t>
            </a: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4.4 The Discrete Fourier Transform (DFT) of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One Variable</a:t>
            </a:r>
            <a:endParaRPr lang="en-US" sz="2800" dirty="0"/>
          </a:p>
        </p:txBody>
      </p:sp>
      <p:sp>
        <p:nvSpPr>
          <p:cNvPr id="26" name="文本框 25"/>
          <p:cNvSpPr txBox="1"/>
          <p:nvPr/>
        </p:nvSpPr>
        <p:spPr>
          <a:xfrm>
            <a:off x="7766206" y="2687067"/>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(4.4-8)</a:t>
            </a:r>
            <a:endParaRPr lang="en-US" sz="2600" dirty="0">
              <a:latin typeface="Times New Roman" panose="02020603050405020304" pitchFamily="18" charset="0"/>
              <a:cs typeface="Times New Roman" panose="02020603050405020304" pitchFamily="18" charset="0"/>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2293970066"/>
              </p:ext>
            </p:extLst>
          </p:nvPr>
        </p:nvGraphicFramePr>
        <p:xfrm>
          <a:off x="3289300" y="2750836"/>
          <a:ext cx="2587625" cy="457200"/>
        </p:xfrm>
        <a:graphic>
          <a:graphicData uri="http://schemas.openxmlformats.org/presentationml/2006/ole">
            <mc:AlternateContent xmlns:mc="http://schemas.openxmlformats.org/markup-compatibility/2006">
              <mc:Choice xmlns:v="urn:schemas-microsoft-com:vml" Requires="v">
                <p:oleObj spid="_x0000_s54316" name="Equation" r:id="rId3" imgW="1371600" imgH="241200" progId="Equation.DSMT4">
                  <p:embed/>
                </p:oleObj>
              </mc:Choice>
              <mc:Fallback>
                <p:oleObj name="Equation" r:id="rId3" imgW="1371600" imgH="241200" progId="Equation.DSMT4">
                  <p:embed/>
                  <p:pic>
                    <p:nvPicPr>
                      <p:cNvPr id="28" name="对象 27"/>
                      <p:cNvPicPr/>
                      <p:nvPr/>
                    </p:nvPicPr>
                    <p:blipFill>
                      <a:blip r:embed="rId4"/>
                      <a:stretch>
                        <a:fillRect/>
                      </a:stretch>
                    </p:blipFill>
                    <p:spPr>
                      <a:xfrm>
                        <a:off x="3289300" y="2750836"/>
                        <a:ext cx="2587625" cy="45720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4158193002"/>
              </p:ext>
            </p:extLst>
          </p:nvPr>
        </p:nvGraphicFramePr>
        <p:xfrm>
          <a:off x="3289300" y="3403708"/>
          <a:ext cx="2565400" cy="455613"/>
        </p:xfrm>
        <a:graphic>
          <a:graphicData uri="http://schemas.openxmlformats.org/presentationml/2006/ole">
            <mc:AlternateContent xmlns:mc="http://schemas.openxmlformats.org/markup-compatibility/2006">
              <mc:Choice xmlns:v="urn:schemas-microsoft-com:vml" Requires="v">
                <p:oleObj spid="_x0000_s54317" name="Equation" r:id="rId5" imgW="1358640" imgH="241200" progId="Equation.DSMT4">
                  <p:embed/>
                </p:oleObj>
              </mc:Choice>
              <mc:Fallback>
                <p:oleObj name="Equation" r:id="rId5" imgW="1358640" imgH="241200" progId="Equation.DSMT4">
                  <p:embed/>
                  <p:pic>
                    <p:nvPicPr>
                      <p:cNvPr id="31" name="对象 30"/>
                      <p:cNvPicPr/>
                      <p:nvPr/>
                    </p:nvPicPr>
                    <p:blipFill>
                      <a:blip r:embed="rId6"/>
                      <a:stretch>
                        <a:fillRect/>
                      </a:stretch>
                    </p:blipFill>
                    <p:spPr>
                      <a:xfrm>
                        <a:off x="3289300" y="3403708"/>
                        <a:ext cx="2565400" cy="455613"/>
                      </a:xfrm>
                      <a:prstGeom prst="rect">
                        <a:avLst/>
                      </a:prstGeom>
                    </p:spPr>
                  </p:pic>
                </p:oleObj>
              </mc:Fallback>
            </mc:AlternateContent>
          </a:graphicData>
        </a:graphic>
      </p:graphicFrame>
      <p:sp>
        <p:nvSpPr>
          <p:cNvPr id="33" name="文本框 32"/>
          <p:cNvSpPr txBox="1"/>
          <p:nvPr/>
        </p:nvSpPr>
        <p:spPr>
          <a:xfrm>
            <a:off x="7766206" y="3332315"/>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(4.4-9)</a:t>
            </a:r>
            <a:endParaRPr lang="en-US" sz="2600" dirty="0">
              <a:latin typeface="Times New Roman" panose="02020603050405020304" pitchFamily="18" charset="0"/>
              <a:cs typeface="Times New Roman" panose="02020603050405020304" pitchFamily="18" charset="0"/>
            </a:endParaRPr>
          </a:p>
        </p:txBody>
      </p:sp>
      <p:graphicFrame>
        <p:nvGraphicFramePr>
          <p:cNvPr id="34" name="对象 33"/>
          <p:cNvGraphicFramePr>
            <a:graphicFrameLocks noChangeAspect="1"/>
          </p:cNvGraphicFramePr>
          <p:nvPr>
            <p:extLst>
              <p:ext uri="{D42A27DB-BD31-4B8C-83A1-F6EECF244321}">
                <p14:modId xmlns:p14="http://schemas.microsoft.com/office/powerpoint/2010/main" val="992654398"/>
              </p:ext>
            </p:extLst>
          </p:nvPr>
        </p:nvGraphicFramePr>
        <p:xfrm>
          <a:off x="2401888" y="4811713"/>
          <a:ext cx="4340225" cy="939800"/>
        </p:xfrm>
        <a:graphic>
          <a:graphicData uri="http://schemas.openxmlformats.org/presentationml/2006/ole">
            <mc:AlternateContent xmlns:mc="http://schemas.openxmlformats.org/markup-compatibility/2006">
              <mc:Choice xmlns:v="urn:schemas-microsoft-com:vml" Requires="v">
                <p:oleObj spid="_x0000_s54318" name="Equation" r:id="rId7" imgW="2298600" imgH="495000" progId="Equation.DSMT4">
                  <p:embed/>
                </p:oleObj>
              </mc:Choice>
              <mc:Fallback>
                <p:oleObj name="Equation" r:id="rId7" imgW="2298600" imgH="495000" progId="Equation.DSMT4">
                  <p:embed/>
                  <p:pic>
                    <p:nvPicPr>
                      <p:cNvPr id="34" name="对象 33"/>
                      <p:cNvPicPr/>
                      <p:nvPr/>
                    </p:nvPicPr>
                    <p:blipFill>
                      <a:blip r:embed="rId8"/>
                      <a:stretch>
                        <a:fillRect/>
                      </a:stretch>
                    </p:blipFill>
                    <p:spPr>
                      <a:xfrm>
                        <a:off x="2401888" y="4811713"/>
                        <a:ext cx="4340225" cy="939800"/>
                      </a:xfrm>
                      <a:prstGeom prst="rect">
                        <a:avLst/>
                      </a:prstGeom>
                    </p:spPr>
                  </p:pic>
                </p:oleObj>
              </mc:Fallback>
            </mc:AlternateContent>
          </a:graphicData>
        </a:graphic>
      </p:graphicFrame>
      <p:sp>
        <p:nvSpPr>
          <p:cNvPr id="35" name="文本框 34"/>
          <p:cNvSpPr txBox="1"/>
          <p:nvPr/>
        </p:nvSpPr>
        <p:spPr>
          <a:xfrm>
            <a:off x="7766206" y="5035391"/>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(4.4-10)</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9599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372" y="686859"/>
            <a:ext cx="6412333" cy="523220"/>
          </a:xfrm>
          <a:prstGeom prst="rect">
            <a:avLst/>
          </a:prstGeom>
          <a:noFill/>
        </p:spPr>
        <p:txBody>
          <a:bodyPr wrap="none" rtlCol="0">
            <a:spAutoFit/>
          </a:bodyPr>
          <a:lstStyle/>
          <a:p>
            <a:pPr marL="228600" indent="-228600">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The mechanics of computing the DFT</a:t>
            </a:r>
            <a:endParaRPr lang="en-US" sz="2800" dirty="0">
              <a:solidFill>
                <a:schemeClr val="accent1"/>
              </a:solidFill>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14764" name="Equation" r:id="rId3" imgW="914400" imgH="198720" progId="Equation.DSMT4">
                  <p:embed/>
                </p:oleObj>
              </mc:Choice>
              <mc:Fallback>
                <p:oleObj name="Equation" r:id="rId3" imgW="914400" imgH="198720" progId="Equation.DSMT4">
                  <p:embed/>
                  <p:pic>
                    <p:nvPicPr>
                      <p:cNvPr id="4" name="对象 3"/>
                      <p:cNvPicPr/>
                      <p:nvPr/>
                    </p:nvPicPr>
                    <p:blipFill>
                      <a:blip r:embed="rId4"/>
                      <a:stretch>
                        <a:fillRect/>
                      </a:stretch>
                    </p:blipFill>
                    <p:spPr>
                      <a:xfrm>
                        <a:off x="5384800" y="3289300"/>
                        <a:ext cx="914400" cy="19843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583367719"/>
              </p:ext>
            </p:extLst>
          </p:nvPr>
        </p:nvGraphicFramePr>
        <p:xfrm>
          <a:off x="1293019" y="4850045"/>
          <a:ext cx="6557962" cy="900113"/>
        </p:xfrm>
        <a:graphic>
          <a:graphicData uri="http://schemas.openxmlformats.org/presentationml/2006/ole">
            <mc:AlternateContent xmlns:mc="http://schemas.openxmlformats.org/markup-compatibility/2006">
              <mc:Choice xmlns:v="urn:schemas-microsoft-com:vml" Requires="v">
                <p:oleObj spid="_x0000_s14765" name="Equation" r:id="rId5" imgW="3238200" imgH="444240" progId="Equation.DSMT4">
                  <p:embed/>
                </p:oleObj>
              </mc:Choice>
              <mc:Fallback>
                <p:oleObj name="Equation" r:id="rId5" imgW="3238200" imgH="444240" progId="Equation.DSMT4">
                  <p:embed/>
                  <p:pic>
                    <p:nvPicPr>
                      <p:cNvPr id="10" name="对象 9"/>
                      <p:cNvPicPr/>
                      <p:nvPr/>
                    </p:nvPicPr>
                    <p:blipFill>
                      <a:blip r:embed="rId6"/>
                      <a:stretch>
                        <a:fillRect/>
                      </a:stretch>
                    </p:blipFill>
                    <p:spPr>
                      <a:xfrm>
                        <a:off x="1293019" y="4850045"/>
                        <a:ext cx="6557962" cy="900113"/>
                      </a:xfrm>
                      <a:prstGeom prst="rect">
                        <a:avLst/>
                      </a:prstGeom>
                    </p:spPr>
                  </p:pic>
                </p:oleObj>
              </mc:Fallback>
            </mc:AlternateContent>
          </a:graphicData>
        </a:graphic>
      </p:graphicFrame>
      <p:sp>
        <p:nvSpPr>
          <p:cNvPr id="6" name="文本框 5"/>
          <p:cNvSpPr txBox="1"/>
          <p:nvPr/>
        </p:nvSpPr>
        <p:spPr>
          <a:xfrm>
            <a:off x="276446" y="4342160"/>
            <a:ext cx="8586242" cy="461665"/>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4.11</a:t>
            </a:r>
            <a:r>
              <a:rPr lang="en-US" sz="2400" dirty="0" smtClean="0">
                <a:latin typeface="Arial" panose="020B0604020202020204" pitchFamily="34" charset="0"/>
                <a:cs typeface="Arial" panose="020B0604020202020204" pitchFamily="34" charset="0"/>
              </a:rPr>
              <a:t> (a) A function, and (b) samples in the </a:t>
            </a:r>
            <a:r>
              <a:rPr lang="en-US" sz="2400" i="1" dirty="0" smtClean="0">
                <a:latin typeface="Times New Roman" panose="02020603050405020304" pitchFamily="18" charset="0"/>
                <a:cs typeface="Times New Roman" panose="02020603050405020304" pitchFamily="18" charset="0"/>
              </a:rPr>
              <a:t>x</a:t>
            </a:r>
            <a:r>
              <a:rPr lang="en-US" sz="2400" dirty="0" smtClean="0">
                <a:latin typeface="Arial" panose="020B0604020202020204" pitchFamily="34" charset="0"/>
                <a:cs typeface="Arial" panose="020B0604020202020204" pitchFamily="34" charset="0"/>
              </a:rPr>
              <a:t>-domain.</a:t>
            </a:r>
            <a:endParaRPr lang="en-US" sz="2400" dirty="0">
              <a:latin typeface="Arial" panose="020B0604020202020204" pitchFamily="34" charset="0"/>
              <a:cs typeface="Arial" panose="020B0604020202020204" pitchFamily="34" charset="0"/>
            </a:endParaRPr>
          </a:p>
        </p:txBody>
      </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826" y="1216024"/>
            <a:ext cx="8452348" cy="309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对象 13"/>
          <p:cNvGraphicFramePr>
            <a:graphicFrameLocks noChangeAspect="1"/>
          </p:cNvGraphicFramePr>
          <p:nvPr>
            <p:extLst>
              <p:ext uri="{D42A27DB-BD31-4B8C-83A1-F6EECF244321}">
                <p14:modId xmlns:p14="http://schemas.microsoft.com/office/powerpoint/2010/main" val="1369720772"/>
              </p:ext>
            </p:extLst>
          </p:nvPr>
        </p:nvGraphicFramePr>
        <p:xfrm>
          <a:off x="211931" y="5750158"/>
          <a:ext cx="8720138" cy="900112"/>
        </p:xfrm>
        <a:graphic>
          <a:graphicData uri="http://schemas.openxmlformats.org/presentationml/2006/ole">
            <mc:AlternateContent xmlns:mc="http://schemas.openxmlformats.org/markup-compatibility/2006">
              <mc:Choice xmlns:v="urn:schemas-microsoft-com:vml" Requires="v">
                <p:oleObj spid="_x0000_s14766" name="Equation" r:id="rId8" imgW="4305240" imgH="444240" progId="Equation.DSMT4">
                  <p:embed/>
                </p:oleObj>
              </mc:Choice>
              <mc:Fallback>
                <p:oleObj name="Equation" r:id="rId8" imgW="4305240" imgH="444240" progId="Equation.DSMT4">
                  <p:embed/>
                  <p:pic>
                    <p:nvPicPr>
                      <p:cNvPr id="10" name="对象 9"/>
                      <p:cNvPicPr/>
                      <p:nvPr/>
                    </p:nvPicPr>
                    <p:blipFill>
                      <a:blip r:embed="rId9"/>
                      <a:stretch>
                        <a:fillRect/>
                      </a:stretch>
                    </p:blipFill>
                    <p:spPr>
                      <a:xfrm>
                        <a:off x="211931" y="5750158"/>
                        <a:ext cx="8720138" cy="900112"/>
                      </a:xfrm>
                      <a:prstGeom prst="rect">
                        <a:avLst/>
                      </a:prstGeom>
                    </p:spPr>
                  </p:pic>
                </p:oleObj>
              </mc:Fallback>
            </mc:AlternateContent>
          </a:graphicData>
        </a:graphic>
      </p:graphicFrame>
      <p:sp>
        <p:nvSpPr>
          <p:cNvPr id="7" name="文本框 6"/>
          <p:cNvSpPr txBox="1"/>
          <p:nvPr/>
        </p:nvSpPr>
        <p:spPr>
          <a:xfrm>
            <a:off x="481058" y="5010333"/>
            <a:ext cx="782587" cy="461665"/>
          </a:xfrm>
          <a:prstGeom prst="rect">
            <a:avLst/>
          </a:prstGeom>
          <a:noFill/>
        </p:spPr>
        <p:txBody>
          <a:bodyPr wrap="none" rtlCol="0">
            <a:spAutoFit/>
          </a:bodyPr>
          <a:lstStyle/>
          <a:p>
            <a:r>
              <a:rPr lang="en-US" sz="2400" i="1" dirty="0" smtClean="0">
                <a:latin typeface="Arial" panose="020B0604020202020204" pitchFamily="34" charset="0"/>
                <a:cs typeface="Arial" panose="020B0604020202020204" pitchFamily="34" charset="0"/>
              </a:rPr>
              <a:t>e.g.</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16" name="Picture 3"/>
          <p:cNvPicPr>
            <a:picLocks noChangeAspect="1" noChangeArrowheads="1"/>
          </p:cNvPicPr>
          <p:nvPr/>
        </p:nvPicPr>
        <p:blipFill rotWithShape="1">
          <a:blip r:embed="rId10">
            <a:extLst>
              <a:ext uri="{28A0092B-C50C-407E-A947-70E740481C1C}">
                <a14:useLocalDpi xmlns:a14="http://schemas.microsoft.com/office/drawing/2010/main" val="0"/>
              </a:ext>
            </a:extLst>
          </a:blip>
          <a:srcRect l="1592" t="806" r="71294" b="88826"/>
          <a:stretch/>
        </p:blipFill>
        <p:spPr bwMode="auto">
          <a:xfrm>
            <a:off x="345826" y="4110965"/>
            <a:ext cx="511424" cy="284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3234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0" indent="0">
              <a:lnSpc>
                <a:spcPct val="100000"/>
              </a:lnSpc>
              <a:spcBef>
                <a:spcPts val="600"/>
              </a:spcBef>
              <a:buNone/>
            </a:pPr>
            <a:r>
              <a:rPr lang="en-US" sz="2800" dirty="0" smtClean="0">
                <a:solidFill>
                  <a:schemeClr val="accent1"/>
                </a:solidFill>
                <a:latin typeface="Arial" panose="020B0604020202020204" pitchFamily="34" charset="0"/>
                <a:cs typeface="Arial" panose="020B0604020202020204" pitchFamily="34" charset="0"/>
              </a:rPr>
              <a:t>4.5.1 The 2-D Impulse and Its Sifting Property</a:t>
            </a:r>
            <a:endParaRPr lang="en-US" sz="2800" dirty="0">
              <a:solidFill>
                <a:schemeClr val="accent1"/>
              </a:solidFill>
              <a:latin typeface="Arial" panose="020B0604020202020204" pitchFamily="34" charset="0"/>
              <a:cs typeface="Arial" panose="020B0604020202020204" pitchFamily="34" charset="0"/>
            </a:endParaRP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4.5 Extension to Functions of Two Variables</a:t>
            </a:r>
            <a:endParaRPr lang="en-US" sz="2800" dirty="0"/>
          </a:p>
        </p:txBody>
      </p:sp>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82" t="1386" r="5114" b="4242"/>
          <a:stretch/>
        </p:blipFill>
        <p:spPr bwMode="auto">
          <a:xfrm>
            <a:off x="1752600" y="2274048"/>
            <a:ext cx="5638800" cy="3479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文本框 18"/>
          <p:cNvSpPr txBox="1"/>
          <p:nvPr/>
        </p:nvSpPr>
        <p:spPr>
          <a:xfrm>
            <a:off x="355411" y="5848565"/>
            <a:ext cx="8433177" cy="523220"/>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4.12</a:t>
            </a:r>
            <a:r>
              <a:rPr lang="en-US" sz="2800" dirty="0" smtClean="0">
                <a:latin typeface="Arial" panose="020B0604020202020204" pitchFamily="34" charset="0"/>
                <a:cs typeface="Arial" panose="020B0604020202020204" pitchFamily="34" charset="0"/>
              </a:rPr>
              <a:t> Two-dimensional unit discrete impulse.</a:t>
            </a:r>
            <a:endParaRPr 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9241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0" indent="0">
              <a:lnSpc>
                <a:spcPct val="100000"/>
              </a:lnSpc>
              <a:spcBef>
                <a:spcPts val="600"/>
              </a:spcBef>
              <a:buNone/>
            </a:pPr>
            <a:r>
              <a:rPr lang="en-US" sz="2800" dirty="0" smtClean="0">
                <a:solidFill>
                  <a:schemeClr val="accent1"/>
                </a:solidFill>
                <a:latin typeface="Arial" panose="020B0604020202020204" pitchFamily="34" charset="0"/>
                <a:cs typeface="Arial" panose="020B0604020202020204" pitchFamily="34" charset="0"/>
              </a:rPr>
              <a:t>4.5.2 The 2-D </a:t>
            </a:r>
            <a:r>
              <a:rPr lang="en-US" altLang="zh-CN" sz="2800" dirty="0" smtClean="0">
                <a:solidFill>
                  <a:schemeClr val="accent1"/>
                </a:solidFill>
                <a:latin typeface="Arial" panose="020B0604020202020204" pitchFamily="34" charset="0"/>
                <a:cs typeface="Arial" panose="020B0604020202020204" pitchFamily="34" charset="0"/>
              </a:rPr>
              <a:t>Continuous Fourier Transform Pair</a:t>
            </a:r>
          </a:p>
          <a:p>
            <a:pPr>
              <a:lnSpc>
                <a:spcPct val="100000"/>
              </a:lnSpc>
              <a:spcBef>
                <a:spcPts val="600"/>
              </a:spcBef>
              <a:buFont typeface="Arial" panose="020B0604020202020204" pitchFamily="34" charset="0"/>
              <a:buChar char="•"/>
            </a:pPr>
            <a:endParaRPr lang="en-US" sz="2400"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sz="24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sz="2400"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sz="24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altLang="zh-CN" sz="24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r>
              <a:rPr lang="en-US" altLang="zh-CN" sz="2600" dirty="0" smtClean="0">
                <a:solidFill>
                  <a:schemeClr val="accent1"/>
                </a:solidFill>
                <a:latin typeface="Arial" panose="020B0604020202020204" pitchFamily="34" charset="0"/>
                <a:cs typeface="Arial" panose="020B0604020202020204" pitchFamily="34" charset="0"/>
              </a:rPr>
              <a:t>The magnitude (spectrum) is given by</a:t>
            </a:r>
            <a:endParaRPr lang="en-US" sz="2600" dirty="0">
              <a:solidFill>
                <a:schemeClr val="accent1"/>
              </a:solidFill>
              <a:latin typeface="Arial" panose="020B0604020202020204" pitchFamily="34" charset="0"/>
              <a:cs typeface="Arial" panose="020B0604020202020204" pitchFamily="34" charset="0"/>
            </a:endParaRP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4.5 Extension to Functions of Two Variables</a:t>
            </a:r>
            <a:endParaRPr lang="en-US" sz="2800" dirty="0"/>
          </a:p>
        </p:txBody>
      </p:sp>
      <p:sp>
        <p:nvSpPr>
          <p:cNvPr id="9" name="文本框 8"/>
          <p:cNvSpPr txBox="1"/>
          <p:nvPr/>
        </p:nvSpPr>
        <p:spPr>
          <a:xfrm>
            <a:off x="7853756" y="2319709"/>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(4.5-7)</a:t>
            </a:r>
            <a:endParaRPr lang="en-US" sz="2600" dirty="0">
              <a:latin typeface="Times New Roman" panose="02020603050405020304" pitchFamily="18" charset="0"/>
              <a:cs typeface="Times New Roman" panose="02020603050405020304" pitchFamily="18" charset="0"/>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080556405"/>
              </p:ext>
            </p:extLst>
          </p:nvPr>
        </p:nvGraphicFramePr>
        <p:xfrm>
          <a:off x="1876425" y="2287821"/>
          <a:ext cx="5389563" cy="695325"/>
        </p:xfrm>
        <a:graphic>
          <a:graphicData uri="http://schemas.openxmlformats.org/presentationml/2006/ole">
            <mc:AlternateContent xmlns:mc="http://schemas.openxmlformats.org/markup-compatibility/2006">
              <mc:Choice xmlns:v="urn:schemas-microsoft-com:vml" Requires="v">
                <p:oleObj spid="_x0000_s15769" name="Equation" r:id="rId3" imgW="2857320" imgH="368280" progId="Equation.DSMT4">
                  <p:embed/>
                </p:oleObj>
              </mc:Choice>
              <mc:Fallback>
                <p:oleObj name="Equation" r:id="rId3" imgW="2857320" imgH="368280" progId="Equation.DSMT4">
                  <p:embed/>
                  <p:pic>
                    <p:nvPicPr>
                      <p:cNvPr id="10" name="对象 9"/>
                      <p:cNvPicPr/>
                      <p:nvPr/>
                    </p:nvPicPr>
                    <p:blipFill>
                      <a:blip r:embed="rId4"/>
                      <a:stretch>
                        <a:fillRect/>
                      </a:stretch>
                    </p:blipFill>
                    <p:spPr>
                      <a:xfrm>
                        <a:off x="1876425" y="2287821"/>
                        <a:ext cx="5389563" cy="695325"/>
                      </a:xfrm>
                      <a:prstGeom prst="rect">
                        <a:avLst/>
                      </a:prstGeom>
                    </p:spPr>
                  </p:pic>
                </p:oleObj>
              </mc:Fallback>
            </mc:AlternateContent>
          </a:graphicData>
        </a:graphic>
      </p:graphicFrame>
      <p:sp>
        <p:nvSpPr>
          <p:cNvPr id="16" name="文本框 15"/>
          <p:cNvSpPr txBox="1"/>
          <p:nvPr/>
        </p:nvSpPr>
        <p:spPr>
          <a:xfrm>
            <a:off x="7853756" y="3210321"/>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(4.5-8)</a:t>
            </a:r>
            <a:endParaRPr lang="en-US" sz="2600" dirty="0">
              <a:latin typeface="Times New Roman" panose="02020603050405020304" pitchFamily="18" charset="0"/>
              <a:cs typeface="Times New Roman" panose="02020603050405020304" pitchFamily="18" charset="0"/>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2472740680"/>
              </p:ext>
            </p:extLst>
          </p:nvPr>
        </p:nvGraphicFramePr>
        <p:xfrm>
          <a:off x="2032000" y="3126021"/>
          <a:ext cx="5461000" cy="695325"/>
        </p:xfrm>
        <a:graphic>
          <a:graphicData uri="http://schemas.openxmlformats.org/presentationml/2006/ole">
            <mc:AlternateContent xmlns:mc="http://schemas.openxmlformats.org/markup-compatibility/2006">
              <mc:Choice xmlns:v="urn:schemas-microsoft-com:vml" Requires="v">
                <p:oleObj spid="_x0000_s15770" name="Equation" r:id="rId5" imgW="2895480" imgH="368280" progId="Equation.DSMT4">
                  <p:embed/>
                </p:oleObj>
              </mc:Choice>
              <mc:Fallback>
                <p:oleObj name="Equation" r:id="rId5" imgW="2895480" imgH="368280" progId="Equation.DSMT4">
                  <p:embed/>
                  <p:pic>
                    <p:nvPicPr>
                      <p:cNvPr id="11" name="对象 10"/>
                      <p:cNvPicPr/>
                      <p:nvPr/>
                    </p:nvPicPr>
                    <p:blipFill>
                      <a:blip r:embed="rId6"/>
                      <a:stretch>
                        <a:fillRect/>
                      </a:stretch>
                    </p:blipFill>
                    <p:spPr>
                      <a:xfrm>
                        <a:off x="2032000" y="3126021"/>
                        <a:ext cx="5461000" cy="695325"/>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410542708"/>
              </p:ext>
            </p:extLst>
          </p:nvPr>
        </p:nvGraphicFramePr>
        <p:xfrm>
          <a:off x="2094706" y="4973131"/>
          <a:ext cx="4953000" cy="973138"/>
        </p:xfrm>
        <a:graphic>
          <a:graphicData uri="http://schemas.openxmlformats.org/presentationml/2006/ole">
            <mc:AlternateContent xmlns:mc="http://schemas.openxmlformats.org/markup-compatibility/2006">
              <mc:Choice xmlns:v="urn:schemas-microsoft-com:vml" Requires="v">
                <p:oleObj spid="_x0000_s15771" name="Equation" r:id="rId7" imgW="2577960" imgH="507960" progId="Equation.DSMT4">
                  <p:embed/>
                </p:oleObj>
              </mc:Choice>
              <mc:Fallback>
                <p:oleObj name="Equation" r:id="rId7" imgW="2577960" imgH="507960" progId="Equation.DSMT4">
                  <p:embed/>
                  <p:pic>
                    <p:nvPicPr>
                      <p:cNvPr id="10" name="对象 9"/>
                      <p:cNvPicPr/>
                      <p:nvPr/>
                    </p:nvPicPr>
                    <p:blipFill>
                      <a:blip r:embed="rId8"/>
                      <a:stretch>
                        <a:fillRect/>
                      </a:stretch>
                    </p:blipFill>
                    <p:spPr>
                      <a:xfrm>
                        <a:off x="2094706" y="4973131"/>
                        <a:ext cx="4953000" cy="973138"/>
                      </a:xfrm>
                      <a:prstGeom prst="rect">
                        <a:avLst/>
                      </a:prstGeom>
                    </p:spPr>
                  </p:pic>
                </p:oleObj>
              </mc:Fallback>
            </mc:AlternateContent>
          </a:graphicData>
        </a:graphic>
      </p:graphicFrame>
    </p:spTree>
    <p:extLst>
      <p:ext uri="{BB962C8B-B14F-4D97-AF65-F5344CB8AC3E}">
        <p14:creationId xmlns:p14="http://schemas.microsoft.com/office/powerpoint/2010/main" val="703114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4.5 Extension to Functions of Two Variables</a:t>
            </a:r>
            <a:endParaRPr lang="en-US" sz="2800" dirty="0"/>
          </a:p>
        </p:txBody>
      </p:sp>
      <p:sp>
        <p:nvSpPr>
          <p:cNvPr id="19" name="文本框 18"/>
          <p:cNvSpPr txBox="1"/>
          <p:nvPr/>
        </p:nvSpPr>
        <p:spPr>
          <a:xfrm>
            <a:off x="214942" y="5461939"/>
            <a:ext cx="8714115" cy="954107"/>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4.13</a:t>
            </a:r>
            <a:r>
              <a:rPr lang="en-US" sz="2800" dirty="0" smtClean="0">
                <a:latin typeface="Arial" panose="020B0604020202020204" pitchFamily="34" charset="0"/>
                <a:cs typeface="Arial" panose="020B0604020202020204" pitchFamily="34" charset="0"/>
              </a:rPr>
              <a:t> (a) A 2-D function, and (b) a section of its spectrum (not to scale).</a:t>
            </a:r>
            <a:endParaRPr lang="en-US" sz="2800" i="1" dirty="0">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9" t="1085" r="3501" b="35436"/>
          <a:stretch/>
        </p:blipFill>
        <p:spPr bwMode="auto">
          <a:xfrm>
            <a:off x="80261" y="2090542"/>
            <a:ext cx="8983478" cy="282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92" t="806" r="71294" b="88826"/>
          <a:stretch/>
        </p:blipFill>
        <p:spPr bwMode="auto">
          <a:xfrm>
            <a:off x="214942" y="5093274"/>
            <a:ext cx="663599" cy="36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758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61" t="3012" r="7805" b="7552"/>
          <a:stretch/>
        </p:blipFill>
        <p:spPr bwMode="auto">
          <a:xfrm>
            <a:off x="468080" y="3248353"/>
            <a:ext cx="5626989" cy="348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sz="quarter" idx="10"/>
          </p:nvPr>
        </p:nvSpPr>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2-D </a:t>
            </a:r>
            <a:r>
              <a:rPr lang="en-US" altLang="zh-CN" sz="2800" dirty="0" smtClean="0">
                <a:solidFill>
                  <a:schemeClr val="accent1"/>
                </a:solidFill>
                <a:latin typeface="Arial" panose="020B0604020202020204" pitchFamily="34" charset="0"/>
                <a:cs typeface="Arial" panose="020B0604020202020204" pitchFamily="34" charset="0"/>
              </a:rPr>
              <a:t>sampling function (2-D impulse train)</a:t>
            </a: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4.5 Extension to Functions of Two Variables</a:t>
            </a:r>
            <a:endParaRPr lang="en-US" sz="2800" dirty="0"/>
          </a:p>
        </p:txBody>
      </p:sp>
      <p:sp>
        <p:nvSpPr>
          <p:cNvPr id="9" name="文本框 8"/>
          <p:cNvSpPr txBox="1"/>
          <p:nvPr/>
        </p:nvSpPr>
        <p:spPr>
          <a:xfrm>
            <a:off x="7871685" y="2424257"/>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(4.5-9)</a:t>
            </a:r>
            <a:endParaRPr lang="en-US" sz="2600" dirty="0">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954427557"/>
              </p:ext>
            </p:extLst>
          </p:nvPr>
        </p:nvGraphicFramePr>
        <p:xfrm>
          <a:off x="1435894" y="2252708"/>
          <a:ext cx="6272212" cy="923925"/>
        </p:xfrm>
        <a:graphic>
          <a:graphicData uri="http://schemas.openxmlformats.org/presentationml/2006/ole">
            <mc:AlternateContent xmlns:mc="http://schemas.openxmlformats.org/markup-compatibility/2006">
              <mc:Choice xmlns:v="urn:schemas-microsoft-com:vml" Requires="v">
                <p:oleObj spid="_x0000_s16523" name="Equation" r:id="rId4" imgW="3098520" imgH="457200" progId="Equation.DSMT4">
                  <p:embed/>
                </p:oleObj>
              </mc:Choice>
              <mc:Fallback>
                <p:oleObj name="Equation" r:id="rId4" imgW="3098520" imgH="457200" progId="Equation.DSMT4">
                  <p:embed/>
                  <p:pic>
                    <p:nvPicPr>
                      <p:cNvPr id="11" name="对象 10"/>
                      <p:cNvPicPr/>
                      <p:nvPr/>
                    </p:nvPicPr>
                    <p:blipFill>
                      <a:blip r:embed="rId5"/>
                      <a:stretch>
                        <a:fillRect/>
                      </a:stretch>
                    </p:blipFill>
                    <p:spPr>
                      <a:xfrm>
                        <a:off x="1435894" y="2252708"/>
                        <a:ext cx="6272212" cy="923925"/>
                      </a:xfrm>
                      <a:prstGeom prst="rect">
                        <a:avLst/>
                      </a:prstGeom>
                    </p:spPr>
                  </p:pic>
                </p:oleObj>
              </mc:Fallback>
            </mc:AlternateContent>
          </a:graphicData>
        </a:graphic>
      </p:graphicFrame>
      <p:sp>
        <p:nvSpPr>
          <p:cNvPr id="13" name="文本框 12"/>
          <p:cNvSpPr txBox="1"/>
          <p:nvPr/>
        </p:nvSpPr>
        <p:spPr>
          <a:xfrm>
            <a:off x="6047291" y="4298999"/>
            <a:ext cx="2906445" cy="1384995"/>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4.14</a:t>
            </a:r>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Two-dimensional impulse train.</a:t>
            </a:r>
            <a:endParaRPr 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348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buFont typeface="Arial" panose="020B0604020202020204" pitchFamily="34" charset="0"/>
              <a:buChar char="•"/>
            </a:pPr>
            <a:r>
              <a:rPr lang="en-US" sz="2800" dirty="0">
                <a:solidFill>
                  <a:schemeClr val="accent1"/>
                </a:solidFill>
                <a:latin typeface="Arial" panose="020B0604020202020204" pitchFamily="34" charset="0"/>
                <a:cs typeface="Arial" panose="020B0604020202020204" pitchFamily="34" charset="0"/>
              </a:rPr>
              <a:t>The 2-D </a:t>
            </a:r>
            <a:r>
              <a:rPr lang="en-US" altLang="zh-CN" sz="2800" dirty="0">
                <a:solidFill>
                  <a:schemeClr val="accent1"/>
                </a:solidFill>
                <a:latin typeface="Arial" panose="020B0604020202020204" pitchFamily="34" charset="0"/>
                <a:cs typeface="Arial" panose="020B0604020202020204" pitchFamily="34" charset="0"/>
              </a:rPr>
              <a:t>sampling theorem</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4.5 Extension to Functions of Two Variables</a:t>
            </a:r>
            <a:endParaRPr lang="en-US" sz="2800" dirty="0"/>
          </a:p>
        </p:txBody>
      </p:sp>
      <p:grpSp>
        <p:nvGrpSpPr>
          <p:cNvPr id="8" name="组合 7"/>
          <p:cNvGrpSpPr/>
          <p:nvPr/>
        </p:nvGrpSpPr>
        <p:grpSpPr>
          <a:xfrm>
            <a:off x="2639485" y="2452115"/>
            <a:ext cx="3865029" cy="873125"/>
            <a:chOff x="517999" y="1087438"/>
            <a:chExt cx="3865029" cy="873125"/>
          </a:xfrm>
        </p:grpSpPr>
        <p:graphicFrame>
          <p:nvGraphicFramePr>
            <p:cNvPr id="11" name="对象 10"/>
            <p:cNvGraphicFramePr>
              <a:graphicFrameLocks noChangeAspect="1"/>
            </p:cNvGraphicFramePr>
            <p:nvPr>
              <p:extLst>
                <p:ext uri="{D42A27DB-BD31-4B8C-83A1-F6EECF244321}">
                  <p14:modId xmlns:p14="http://schemas.microsoft.com/office/powerpoint/2010/main" val="467205264"/>
                </p:ext>
              </p:extLst>
            </p:nvPr>
          </p:nvGraphicFramePr>
          <p:xfrm>
            <a:off x="517999" y="1087438"/>
            <a:ext cx="1643062" cy="873125"/>
          </p:xfrm>
          <a:graphic>
            <a:graphicData uri="http://schemas.openxmlformats.org/presentationml/2006/ole">
              <mc:AlternateContent xmlns:mc="http://schemas.openxmlformats.org/markup-compatibility/2006">
                <mc:Choice xmlns:v="urn:schemas-microsoft-com:vml" Requires="v">
                  <p:oleObj spid="_x0000_s65562" name="Equation" r:id="rId3" imgW="812520" imgH="431640" progId="Equation.DSMT4">
                    <p:embed/>
                  </p:oleObj>
                </mc:Choice>
                <mc:Fallback>
                  <p:oleObj name="Equation" r:id="rId3" imgW="812520" imgH="431640" progId="Equation.DSMT4">
                    <p:embed/>
                    <p:pic>
                      <p:nvPicPr>
                        <p:cNvPr id="15" name="对象 14"/>
                        <p:cNvPicPr/>
                        <p:nvPr/>
                      </p:nvPicPr>
                      <p:blipFill>
                        <a:blip r:embed="rId4"/>
                        <a:stretch>
                          <a:fillRect/>
                        </a:stretch>
                      </p:blipFill>
                      <p:spPr>
                        <a:xfrm>
                          <a:off x="517999" y="1087438"/>
                          <a:ext cx="1643062" cy="873125"/>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76630701"/>
                </p:ext>
              </p:extLst>
            </p:nvPr>
          </p:nvGraphicFramePr>
          <p:xfrm>
            <a:off x="2790765" y="1087438"/>
            <a:ext cx="1592263" cy="873125"/>
          </p:xfrm>
          <a:graphic>
            <a:graphicData uri="http://schemas.openxmlformats.org/presentationml/2006/ole">
              <mc:AlternateContent xmlns:mc="http://schemas.openxmlformats.org/markup-compatibility/2006">
                <mc:Choice xmlns:v="urn:schemas-microsoft-com:vml" Requires="v">
                  <p:oleObj spid="_x0000_s65563" name="Equation" r:id="rId5" imgW="787320" imgH="431640" progId="Equation.DSMT4">
                    <p:embed/>
                  </p:oleObj>
                </mc:Choice>
                <mc:Fallback>
                  <p:oleObj name="Equation" r:id="rId5" imgW="787320" imgH="431640" progId="Equation.DSMT4">
                    <p:embed/>
                    <p:pic>
                      <p:nvPicPr>
                        <p:cNvPr id="17" name="对象 16"/>
                        <p:cNvPicPr/>
                        <p:nvPr/>
                      </p:nvPicPr>
                      <p:blipFill>
                        <a:blip r:embed="rId6"/>
                        <a:stretch>
                          <a:fillRect/>
                        </a:stretch>
                      </p:blipFill>
                      <p:spPr>
                        <a:xfrm>
                          <a:off x="2790765" y="1087438"/>
                          <a:ext cx="1592263" cy="873125"/>
                        </a:xfrm>
                        <a:prstGeom prst="rect">
                          <a:avLst/>
                        </a:prstGeom>
                      </p:spPr>
                    </p:pic>
                  </p:oleObj>
                </mc:Fallback>
              </mc:AlternateContent>
            </a:graphicData>
          </a:graphic>
        </p:graphicFrame>
        <p:sp>
          <p:nvSpPr>
            <p:cNvPr id="15" name="文本框 14"/>
            <p:cNvSpPr txBox="1"/>
            <p:nvPr/>
          </p:nvSpPr>
          <p:spPr>
            <a:xfrm>
              <a:off x="2152806" y="1246875"/>
              <a:ext cx="699230"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and</a:t>
              </a:r>
              <a:endParaRPr lang="en-US" sz="2200" dirty="0">
                <a:latin typeface="Arial" panose="020B0604020202020204" pitchFamily="34" charset="0"/>
                <a:cs typeface="Arial" panose="020B0604020202020204" pitchFamily="34" charset="0"/>
              </a:endParaRPr>
            </a:p>
          </p:txBody>
        </p:sp>
      </p:grpSp>
      <p:grpSp>
        <p:nvGrpSpPr>
          <p:cNvPr id="16" name="组合 15"/>
          <p:cNvGrpSpPr/>
          <p:nvPr/>
        </p:nvGrpSpPr>
        <p:grpSpPr>
          <a:xfrm>
            <a:off x="2653596" y="3999091"/>
            <a:ext cx="3836808" cy="795338"/>
            <a:chOff x="5049511" y="1125860"/>
            <a:chExt cx="3836808" cy="795338"/>
          </a:xfrm>
        </p:grpSpPr>
        <p:graphicFrame>
          <p:nvGraphicFramePr>
            <p:cNvPr id="17" name="对象 16"/>
            <p:cNvGraphicFramePr>
              <a:graphicFrameLocks noChangeAspect="1"/>
            </p:cNvGraphicFramePr>
            <p:nvPr>
              <p:extLst>
                <p:ext uri="{D42A27DB-BD31-4B8C-83A1-F6EECF244321}">
                  <p14:modId xmlns:p14="http://schemas.microsoft.com/office/powerpoint/2010/main" val="153907594"/>
                </p:ext>
              </p:extLst>
            </p:nvPr>
          </p:nvGraphicFramePr>
          <p:xfrm>
            <a:off x="5049511" y="1125860"/>
            <a:ext cx="1644650" cy="795338"/>
          </p:xfrm>
          <a:graphic>
            <a:graphicData uri="http://schemas.openxmlformats.org/presentationml/2006/ole">
              <mc:AlternateContent xmlns:mc="http://schemas.openxmlformats.org/markup-compatibility/2006">
                <mc:Choice xmlns:v="urn:schemas-microsoft-com:vml" Requires="v">
                  <p:oleObj spid="_x0000_s65564" name="Equation" r:id="rId7" imgW="812520" imgH="393480" progId="Equation.DSMT4">
                    <p:embed/>
                  </p:oleObj>
                </mc:Choice>
                <mc:Fallback>
                  <p:oleObj name="Equation" r:id="rId7" imgW="812520" imgH="393480" progId="Equation.DSMT4">
                    <p:embed/>
                    <p:pic>
                      <p:nvPicPr>
                        <p:cNvPr id="20" name="对象 19"/>
                        <p:cNvPicPr/>
                        <p:nvPr/>
                      </p:nvPicPr>
                      <p:blipFill>
                        <a:blip r:embed="rId8"/>
                        <a:stretch>
                          <a:fillRect/>
                        </a:stretch>
                      </p:blipFill>
                      <p:spPr>
                        <a:xfrm>
                          <a:off x="5049511" y="1125860"/>
                          <a:ext cx="1644650" cy="795338"/>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098552123"/>
                </p:ext>
              </p:extLst>
            </p:nvPr>
          </p:nvGraphicFramePr>
          <p:xfrm>
            <a:off x="7294056" y="1125860"/>
            <a:ext cx="1592263" cy="795338"/>
          </p:xfrm>
          <a:graphic>
            <a:graphicData uri="http://schemas.openxmlformats.org/presentationml/2006/ole">
              <mc:AlternateContent xmlns:mc="http://schemas.openxmlformats.org/markup-compatibility/2006">
                <mc:Choice xmlns:v="urn:schemas-microsoft-com:vml" Requires="v">
                  <p:oleObj spid="_x0000_s65565" name="Equation" r:id="rId9" imgW="787320" imgH="393480" progId="Equation.DSMT4">
                    <p:embed/>
                  </p:oleObj>
                </mc:Choice>
                <mc:Fallback>
                  <p:oleObj name="Equation" r:id="rId9" imgW="787320" imgH="393480" progId="Equation.DSMT4">
                    <p:embed/>
                    <p:pic>
                      <p:nvPicPr>
                        <p:cNvPr id="21" name="对象 20"/>
                        <p:cNvPicPr/>
                        <p:nvPr/>
                      </p:nvPicPr>
                      <p:blipFill>
                        <a:blip r:embed="rId10"/>
                        <a:stretch>
                          <a:fillRect/>
                        </a:stretch>
                      </p:blipFill>
                      <p:spPr>
                        <a:xfrm>
                          <a:off x="7294056" y="1125860"/>
                          <a:ext cx="1592263" cy="795338"/>
                        </a:xfrm>
                        <a:prstGeom prst="rect">
                          <a:avLst/>
                        </a:prstGeom>
                      </p:spPr>
                    </p:pic>
                  </p:oleObj>
                </mc:Fallback>
              </mc:AlternateContent>
            </a:graphicData>
          </a:graphic>
        </p:graphicFrame>
        <p:sp>
          <p:nvSpPr>
            <p:cNvPr id="19" name="文本框 18"/>
            <p:cNvSpPr txBox="1"/>
            <p:nvPr/>
          </p:nvSpPr>
          <p:spPr>
            <a:xfrm>
              <a:off x="6633317" y="1282387"/>
              <a:ext cx="699230"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and</a:t>
              </a:r>
              <a:endParaRPr lang="en-US" sz="2200" dirty="0">
                <a:latin typeface="Arial" panose="020B0604020202020204" pitchFamily="34" charset="0"/>
                <a:cs typeface="Arial" panose="020B0604020202020204" pitchFamily="34" charset="0"/>
              </a:endParaRPr>
            </a:p>
          </p:txBody>
        </p:sp>
      </p:grpSp>
      <p:sp>
        <p:nvSpPr>
          <p:cNvPr id="20" name="文本框 19"/>
          <p:cNvSpPr txBox="1"/>
          <p:nvPr/>
        </p:nvSpPr>
        <p:spPr>
          <a:xfrm>
            <a:off x="808855" y="3325240"/>
            <a:ext cx="505267" cy="523220"/>
          </a:xfrm>
          <a:prstGeom prst="rect">
            <a:avLst/>
          </a:prstGeom>
          <a:noFill/>
        </p:spPr>
        <p:txBody>
          <a:bodyPr wrap="none" rtlCol="0">
            <a:spAutoFit/>
          </a:bodyPr>
          <a:lstStyle/>
          <a:p>
            <a:r>
              <a:rPr lang="en-US" sz="2800" dirty="0" smtClean="0">
                <a:solidFill>
                  <a:schemeClr val="accent1"/>
                </a:solidFill>
                <a:latin typeface="Arial" panose="020B0604020202020204" pitchFamily="34" charset="0"/>
                <a:cs typeface="Arial" panose="020B0604020202020204" pitchFamily="34" charset="0"/>
              </a:rPr>
              <a:t>or</a:t>
            </a:r>
            <a:endParaRPr lang="en-US" sz="24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394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4.5 Extension to Functions of Two Variables</a:t>
            </a:r>
            <a:endParaRPr lang="en-US" sz="2800" dirty="0"/>
          </a:p>
        </p:txBody>
      </p:sp>
      <p:pic>
        <p:nvPicPr>
          <p:cNvPr id="2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9" t="2398" b="7093"/>
          <a:stretch/>
        </p:blipFill>
        <p:spPr bwMode="auto">
          <a:xfrm>
            <a:off x="563532" y="1558645"/>
            <a:ext cx="8016935" cy="395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文本框 23"/>
          <p:cNvSpPr txBox="1"/>
          <p:nvPr/>
        </p:nvSpPr>
        <p:spPr>
          <a:xfrm>
            <a:off x="400598" y="5510199"/>
            <a:ext cx="8342804"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4.15</a:t>
            </a:r>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Two-dimensional Fourier transforms of (a) an over-sampled, and (b) under-sampled band-limited function.</a:t>
            </a:r>
            <a:endParaRPr lang="en-US" sz="2400" i="1" dirty="0">
              <a:latin typeface="Times New Roman" panose="02020603050405020304" pitchFamily="18" charset="0"/>
              <a:cs typeface="Times New Roman" panose="02020603050405020304" pitchFamily="18" charset="0"/>
            </a:endParaRPr>
          </a:p>
        </p:txBody>
      </p:sp>
      <p:pic>
        <p:nvPicPr>
          <p:cNvPr id="2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92" t="806" r="71294" b="88826"/>
          <a:stretch/>
        </p:blipFill>
        <p:spPr bwMode="auto">
          <a:xfrm>
            <a:off x="494024" y="5191991"/>
            <a:ext cx="572776" cy="31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4401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4.5.4 Aliasing in images</a:t>
            </a:r>
            <a:endParaRPr lang="en-US" sz="2800" dirty="0"/>
          </a:p>
        </p:txBody>
      </p:sp>
      <p:sp>
        <p:nvSpPr>
          <p:cNvPr id="13" name="文本框 12"/>
          <p:cNvSpPr txBox="1"/>
          <p:nvPr/>
        </p:nvSpPr>
        <p:spPr>
          <a:xfrm>
            <a:off x="233360" y="5435311"/>
            <a:ext cx="8677275" cy="1323439"/>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4.16</a:t>
            </a:r>
            <a:r>
              <a:rPr lang="en-US" sz="2000" dirty="0" smtClean="0">
                <a:latin typeface="Arial" panose="020B0604020202020204" pitchFamily="34" charset="0"/>
                <a:cs typeface="Arial" panose="020B0604020202020204" pitchFamily="34" charset="0"/>
              </a:rPr>
              <a:t> Aliasing in images. In (a) and (b), the lengths of the sides of the squares are 16 and 6 pixels, respectively, and aliasing is visually negligible. In (c) and (d), the sides of the squares are 0.9174 and 0.4798 pixels, respectively, and the results show significant aliasing.</a:t>
            </a:r>
          </a:p>
        </p:txBody>
      </p:sp>
      <p:pic>
        <p:nvPicPr>
          <p:cNvPr id="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1" r="898" b="31483"/>
          <a:stretch/>
        </p:blipFill>
        <p:spPr bwMode="auto">
          <a:xfrm>
            <a:off x="750256" y="1598020"/>
            <a:ext cx="7643485" cy="389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2" t="71952" r="93537" b="19839"/>
          <a:stretch/>
        </p:blipFill>
        <p:spPr bwMode="auto">
          <a:xfrm>
            <a:off x="264481" y="4993279"/>
            <a:ext cx="48577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13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4.1 Background</a:t>
            </a:r>
            <a:endParaRPr lang="en-US" dirty="0"/>
          </a:p>
        </p:txBody>
      </p:sp>
      <p:pic>
        <p:nvPicPr>
          <p:cNvPr id="4" name="Picture 7"/>
          <p:cNvPicPr>
            <a:picLocks noGrp="1" noChangeAspect="1" noChangeArrowheads="1"/>
          </p:cNvPicPr>
          <p:nvPr>
            <p:ph sz="quarter" idx="10"/>
          </p:nvPr>
        </p:nvPicPr>
        <p:blipFill rotWithShape="1">
          <a:blip r:embed="rId2">
            <a:extLst>
              <a:ext uri="{28A0092B-C50C-407E-A947-70E740481C1C}">
                <a14:useLocalDpi xmlns:a14="http://schemas.microsoft.com/office/drawing/2010/main" val="0"/>
              </a:ext>
            </a:extLst>
          </a:blip>
          <a:srcRect l="27215" r="21474" b="15017"/>
          <a:stretch/>
        </p:blipFill>
        <p:spPr bwMode="auto">
          <a:xfrm>
            <a:off x="789913" y="1610715"/>
            <a:ext cx="3000852" cy="5103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4572000" y="2454329"/>
            <a:ext cx="3764133" cy="3416320"/>
          </a:xfrm>
          <a:prstGeom prst="rect">
            <a:avLst/>
          </a:prstGeom>
          <a:noFill/>
        </p:spPr>
        <p:txBody>
          <a:bodyPr wrap="square" rtlCol="0">
            <a:spAutoFit/>
          </a:bodyPr>
          <a:lstStyle/>
          <a:p>
            <a:r>
              <a:rPr lang="en-US" altLang="zh-CN" sz="2400" b="1" dirty="0" smtClean="0">
                <a:latin typeface="Arial" panose="020B0604020202020204" pitchFamily="34" charset="0"/>
                <a:cs typeface="Arial" panose="020B0604020202020204" pitchFamily="34" charset="0"/>
              </a:rPr>
              <a:t>Figure 4.1</a:t>
            </a:r>
            <a:r>
              <a:rPr lang="en-US" altLang="zh-CN" sz="2400" dirty="0" smtClean="0">
                <a:latin typeface="Arial" panose="020B0604020202020204" pitchFamily="34" charset="0"/>
                <a:cs typeface="Arial" panose="020B0604020202020204" pitchFamily="34" charset="0"/>
              </a:rPr>
              <a:t> The function at the bottom is the sum of the four functions above it. Fourier’s idea in 1807 that periodic functions could be represented as a weighted sum of sines and cosines was met with skepticism.</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8219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4.5.4 Aliasing in resampled images</a:t>
            </a:r>
            <a:endParaRPr lang="en-US" sz="2800" dirty="0"/>
          </a:p>
        </p:txBody>
      </p:sp>
      <p:sp>
        <p:nvSpPr>
          <p:cNvPr id="13" name="文本框 12"/>
          <p:cNvSpPr txBox="1"/>
          <p:nvPr/>
        </p:nvSpPr>
        <p:spPr>
          <a:xfrm>
            <a:off x="214367" y="5312703"/>
            <a:ext cx="8715266" cy="1323439"/>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4.17</a:t>
            </a:r>
            <a:r>
              <a:rPr lang="en-US" sz="2000" dirty="0" smtClean="0">
                <a:latin typeface="Arial" panose="020B0604020202020204" pitchFamily="34" charset="0"/>
                <a:cs typeface="Arial" panose="020B0604020202020204" pitchFamily="34" charset="0"/>
              </a:rPr>
              <a:t> Illustration of aliasing on resampled images. (a) A digital image with negligible visual aliasing. (b) Result of resizing the image to 50% of its original size by pixel deletion. Aliasing is clearly visible. (c) Result of blurring the image in (a) with a 3 x 3 averaging filter prior to resizing. </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57" t="829" r="2757" b="28546"/>
          <a:stretch/>
        </p:blipFill>
        <p:spPr bwMode="auto">
          <a:xfrm>
            <a:off x="795223" y="1562100"/>
            <a:ext cx="7686749"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73578" r="92017" b="22256"/>
          <a:stretch/>
        </p:blipFill>
        <p:spPr bwMode="auto">
          <a:xfrm>
            <a:off x="294050" y="5080446"/>
            <a:ext cx="847725" cy="31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455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4.5.4 </a:t>
            </a:r>
            <a:r>
              <a:rPr lang="en-US" altLang="zh-CN" sz="2800" dirty="0" smtClean="0">
                <a:latin typeface="Arial" panose="020B0604020202020204" pitchFamily="34" charset="0"/>
                <a:cs typeface="Arial" panose="020B0604020202020204" pitchFamily="34" charset="0"/>
              </a:rPr>
              <a:t>Jaggies (</a:t>
            </a:r>
            <a:r>
              <a:rPr lang="zh-CN" altLang="en-US" sz="2800" b="0" dirty="0" smtClean="0">
                <a:latin typeface="微软雅黑" panose="020B0503020204020204" pitchFamily="34" charset="-122"/>
                <a:ea typeface="微软雅黑" panose="020B0503020204020204" pitchFamily="34" charset="-122"/>
                <a:cs typeface="Arial" panose="020B0604020202020204" pitchFamily="34" charset="0"/>
              </a:rPr>
              <a:t>锯齿</a:t>
            </a:r>
            <a:r>
              <a:rPr lang="en-US" altLang="zh-CN" sz="2800" dirty="0" smtClean="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in image </a:t>
            </a:r>
            <a:r>
              <a:rPr lang="en-US" altLang="zh-CN" sz="2800" dirty="0" smtClean="0">
                <a:latin typeface="Arial" panose="020B0604020202020204" pitchFamily="34" charset="0"/>
                <a:cs typeface="Arial" panose="020B0604020202020204" pitchFamily="34" charset="0"/>
              </a:rPr>
              <a:t>shrinking</a:t>
            </a:r>
            <a:endParaRPr lang="en-US" sz="2800" dirty="0"/>
          </a:p>
        </p:txBody>
      </p:sp>
      <p:sp>
        <p:nvSpPr>
          <p:cNvPr id="8" name="文本框 7"/>
          <p:cNvSpPr txBox="1"/>
          <p:nvPr/>
        </p:nvSpPr>
        <p:spPr>
          <a:xfrm>
            <a:off x="90983" y="4906238"/>
            <a:ext cx="8962033" cy="1785104"/>
          </a:xfrm>
          <a:prstGeom prst="rect">
            <a:avLst/>
          </a:prstGeom>
          <a:noFill/>
        </p:spPr>
        <p:txBody>
          <a:bodyPr wrap="square" rtlCol="0">
            <a:spAutoFit/>
          </a:bodyPr>
          <a:lstStyle/>
          <a:p>
            <a:pPr algn="just"/>
            <a:r>
              <a:rPr lang="en-US" sz="2200" b="1" dirty="0" smtClean="0">
                <a:latin typeface="Arial" panose="020B0604020202020204" pitchFamily="34" charset="0"/>
                <a:cs typeface="Arial" panose="020B0604020202020204" pitchFamily="34" charset="0"/>
              </a:rPr>
              <a:t>Figure 4.18</a:t>
            </a:r>
            <a:r>
              <a:rPr lang="en-US" sz="2200" dirty="0" smtClean="0">
                <a:latin typeface="Arial" panose="020B0604020202020204" pitchFamily="34" charset="0"/>
                <a:cs typeface="Arial" panose="020B0604020202020204" pitchFamily="34" charset="0"/>
              </a:rPr>
              <a:t> Illustration of jaggies. (a) A 1024 x 1024 digital image of a computer-generated scene with negligible visible aliasing. (b) Result of reducing (a) to 25% of its original size using bilinear interpolation. </a:t>
            </a:r>
          </a:p>
          <a:p>
            <a:pPr algn="just"/>
            <a:r>
              <a:rPr lang="en-US" sz="2200" dirty="0" smtClean="0">
                <a:latin typeface="Arial" panose="020B0604020202020204" pitchFamily="34" charset="0"/>
                <a:cs typeface="Arial" panose="020B0604020202020204" pitchFamily="34" charset="0"/>
              </a:rPr>
              <a:t>(c) Result of blurring the image in (a) with a 5 x 5 averaging filter prior to resizing it to 25% using bilinear interpolation.</a:t>
            </a:r>
            <a:endParaRPr lang="en-US" sz="2200" i="1" dirty="0">
              <a:latin typeface="Times New Roman" panose="02020603050405020304" pitchFamily="18" charset="0"/>
              <a:cs typeface="Times New Roman" panose="02020603050405020304" pitchFamily="18" charset="0"/>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31" r="651" b="32224"/>
          <a:stretch/>
        </p:blipFill>
        <p:spPr bwMode="auto">
          <a:xfrm>
            <a:off x="127684" y="1659328"/>
            <a:ext cx="8915177" cy="296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2017" b="22256"/>
          <a:stretch/>
        </p:blipFill>
        <p:spPr bwMode="auto">
          <a:xfrm>
            <a:off x="198708" y="4622235"/>
            <a:ext cx="941808" cy="3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9274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4.5.4 Jaggies in image </a:t>
            </a:r>
            <a:r>
              <a:rPr lang="en-US" altLang="zh-CN" sz="2800" dirty="0" smtClean="0">
                <a:latin typeface="Arial" panose="020B0604020202020204" pitchFamily="34" charset="0"/>
                <a:cs typeface="Arial" panose="020B0604020202020204" pitchFamily="34" charset="0"/>
              </a:rPr>
              <a:t>zooming</a:t>
            </a:r>
            <a:endParaRPr lang="en-US" sz="2800" dirty="0"/>
          </a:p>
        </p:txBody>
      </p:sp>
      <p:sp>
        <p:nvSpPr>
          <p:cNvPr id="8" name="文本框 7"/>
          <p:cNvSpPr txBox="1"/>
          <p:nvPr/>
        </p:nvSpPr>
        <p:spPr>
          <a:xfrm>
            <a:off x="214366" y="5091666"/>
            <a:ext cx="8715267" cy="1508105"/>
          </a:xfrm>
          <a:prstGeom prst="rect">
            <a:avLst/>
          </a:prstGeom>
          <a:noFill/>
        </p:spPr>
        <p:txBody>
          <a:bodyPr wrap="square" rtlCol="0">
            <a:spAutoFit/>
          </a:bodyPr>
          <a:lstStyle/>
          <a:p>
            <a:r>
              <a:rPr lang="en-US" sz="2300" b="1" dirty="0" smtClean="0">
                <a:latin typeface="Arial" panose="020B0604020202020204" pitchFamily="34" charset="0"/>
                <a:cs typeface="Arial" panose="020B0604020202020204" pitchFamily="34" charset="0"/>
              </a:rPr>
              <a:t>Figure 4.19</a:t>
            </a:r>
            <a:r>
              <a:rPr lang="en-US" sz="2300" dirty="0" smtClean="0">
                <a:latin typeface="Arial" panose="020B0604020202020204" pitchFamily="34" charset="0"/>
                <a:cs typeface="Arial" panose="020B0604020202020204" pitchFamily="34" charset="0"/>
              </a:rPr>
              <a:t> </a:t>
            </a:r>
            <a:r>
              <a:rPr lang="en-US" altLang="zh-CN" sz="2300" dirty="0" smtClean="0">
                <a:latin typeface="Arial" panose="020B0604020202020204" pitchFamily="34" charset="0"/>
                <a:cs typeface="Arial" panose="020B0604020202020204" pitchFamily="34" charset="0"/>
              </a:rPr>
              <a:t>Image zooming</a:t>
            </a:r>
            <a:r>
              <a:rPr lang="en-US" sz="2300" dirty="0" smtClean="0">
                <a:latin typeface="Arial" panose="020B0604020202020204" pitchFamily="34" charset="0"/>
                <a:cs typeface="Arial" panose="020B0604020202020204" pitchFamily="34" charset="0"/>
              </a:rPr>
              <a:t>. (a) A 1024 x 1024 digital image generated by pixel replication from a 256 x 256 image extracted from the middle of Fig. 4.18(a). (b) Image generated using bi-linear interpolation, showing a significant reduction in jaggies.</a:t>
            </a:r>
            <a:endParaRPr lang="en-US" sz="2300" i="1" dirty="0">
              <a:latin typeface="Times New Roman" panose="02020603050405020304" pitchFamily="18" charset="0"/>
              <a:cs typeface="Times New Roman" panose="02020603050405020304" pitchFamily="18" charset="0"/>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73578" r="94578" b="22485"/>
          <a:stretch/>
        </p:blipFill>
        <p:spPr bwMode="auto">
          <a:xfrm>
            <a:off x="298715" y="4800078"/>
            <a:ext cx="598841" cy="3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239" r="10326" b="32515"/>
          <a:stretch/>
        </p:blipFill>
        <p:spPr bwMode="auto">
          <a:xfrm>
            <a:off x="1365926" y="1622888"/>
            <a:ext cx="6412147" cy="3177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14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1" t="671" r="1739" b="980"/>
          <a:stretch/>
        </p:blipFill>
        <p:spPr bwMode="auto">
          <a:xfrm>
            <a:off x="1848053" y="1557339"/>
            <a:ext cx="5447894" cy="3928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4.5.4 </a:t>
            </a:r>
            <a:r>
              <a:rPr lang="en-US" altLang="zh-CN" sz="2800" dirty="0" smtClean="0">
                <a:latin typeface="Arial" panose="020B0604020202020204" pitchFamily="34" charset="0"/>
                <a:cs typeface="Arial" panose="020B0604020202020204" pitchFamily="34" charset="0"/>
              </a:rPr>
              <a:t>Moiré patterns (</a:t>
            </a:r>
            <a:r>
              <a:rPr lang="zh-CN" altLang="en-US" sz="2800" b="0" dirty="0" smtClean="0">
                <a:latin typeface="微软雅黑" panose="020B0503020204020204" pitchFamily="34" charset="-122"/>
                <a:ea typeface="微软雅黑" panose="020B0503020204020204" pitchFamily="34" charset="-122"/>
                <a:cs typeface="Arial" panose="020B0604020202020204" pitchFamily="34" charset="0"/>
              </a:rPr>
              <a:t>莫尔条纹</a:t>
            </a:r>
            <a:r>
              <a:rPr lang="en-US" altLang="zh-CN"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8" name="文本框 7"/>
          <p:cNvSpPr txBox="1"/>
          <p:nvPr/>
        </p:nvSpPr>
        <p:spPr>
          <a:xfrm>
            <a:off x="331350" y="5494631"/>
            <a:ext cx="8481299" cy="1107996"/>
          </a:xfrm>
          <a:prstGeom prst="rect">
            <a:avLst/>
          </a:prstGeom>
          <a:noFill/>
        </p:spPr>
        <p:txBody>
          <a:bodyPr wrap="square" rtlCol="0">
            <a:spAutoFit/>
          </a:bodyPr>
          <a:lstStyle/>
          <a:p>
            <a:pPr algn="just"/>
            <a:r>
              <a:rPr lang="en-US" sz="2200" b="1" dirty="0" smtClean="0">
                <a:latin typeface="Arial" panose="020B0604020202020204" pitchFamily="34" charset="0"/>
                <a:cs typeface="Arial" panose="020B0604020202020204" pitchFamily="34" charset="0"/>
              </a:rPr>
              <a:t>Figure 4.20</a:t>
            </a:r>
            <a:r>
              <a:rPr lang="en-US" sz="2200" dirty="0" smtClean="0">
                <a:latin typeface="Arial" panose="020B0604020202020204" pitchFamily="34" charset="0"/>
                <a:cs typeface="Arial" panose="020B0604020202020204" pitchFamily="34" charset="0"/>
              </a:rPr>
              <a:t> </a:t>
            </a:r>
            <a:r>
              <a:rPr lang="en-US" altLang="zh-CN" sz="2200" dirty="0" smtClean="0">
                <a:latin typeface="Arial" panose="020B0604020202020204" pitchFamily="34" charset="0"/>
                <a:cs typeface="Arial" panose="020B0604020202020204" pitchFamily="34" charset="0"/>
              </a:rPr>
              <a:t>Examples of </a:t>
            </a:r>
            <a:r>
              <a:rPr lang="en-US" altLang="zh-CN" sz="2200" dirty="0">
                <a:latin typeface="Arial" panose="020B0604020202020204" pitchFamily="34" charset="0"/>
                <a:cs typeface="Arial" panose="020B0604020202020204" pitchFamily="34" charset="0"/>
              </a:rPr>
              <a:t>the </a:t>
            </a:r>
            <a:r>
              <a:rPr lang="en-US" altLang="zh-CN" sz="2200" dirty="0" smtClean="0">
                <a:latin typeface="Arial" panose="020B0604020202020204" pitchFamily="34" charset="0"/>
                <a:cs typeface="Arial" panose="020B0604020202020204" pitchFamily="34" charset="0"/>
              </a:rPr>
              <a:t>moiré effect. These are ink drawings, not digitized patterns. Superimposing one pattern on the other is equivalent mathematically to multiplying the patterns.</a:t>
            </a:r>
            <a:endParaRPr lang="en-US" sz="2200" i="1" dirty="0">
              <a:latin typeface="Times New Roman" panose="02020603050405020304" pitchFamily="18" charset="0"/>
              <a:cs typeface="Times New Roman" panose="02020603050405020304" pitchFamily="18" charset="0"/>
            </a:endParaRPr>
          </a:p>
        </p:txBody>
      </p:sp>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19" t="691" r="58739" b="86224"/>
          <a:stretch/>
        </p:blipFill>
        <p:spPr bwMode="auto">
          <a:xfrm>
            <a:off x="834038" y="4645818"/>
            <a:ext cx="1014015" cy="69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183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00" t="501" r="900" b="590"/>
          <a:stretch/>
        </p:blipFill>
        <p:spPr bwMode="auto">
          <a:xfrm>
            <a:off x="462316" y="949148"/>
            <a:ext cx="3772640" cy="550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20606" name="Equation" r:id="rId4" imgW="914400" imgH="198720" progId="Equation.DSMT4">
                  <p:embed/>
                </p:oleObj>
              </mc:Choice>
              <mc:Fallback>
                <p:oleObj name="Equation" r:id="rId4" imgW="914400" imgH="198720" progId="Equation.DSMT4">
                  <p:embed/>
                  <p:pic>
                    <p:nvPicPr>
                      <p:cNvPr id="4" name="对象 3"/>
                      <p:cNvPicPr/>
                      <p:nvPr/>
                    </p:nvPicPr>
                    <p:blipFill>
                      <a:blip r:embed="rId5"/>
                      <a:stretch>
                        <a:fillRect/>
                      </a:stretch>
                    </p:blipFill>
                    <p:spPr>
                      <a:xfrm>
                        <a:off x="5384800" y="3289300"/>
                        <a:ext cx="914400" cy="198438"/>
                      </a:xfrm>
                      <a:prstGeom prst="rect">
                        <a:avLst/>
                      </a:prstGeom>
                    </p:spPr>
                  </p:pic>
                </p:oleObj>
              </mc:Fallback>
            </mc:AlternateContent>
          </a:graphicData>
        </a:graphic>
      </p:graphicFrame>
      <p:sp>
        <p:nvSpPr>
          <p:cNvPr id="13" name="文本框 12"/>
          <p:cNvSpPr txBox="1"/>
          <p:nvPr/>
        </p:nvSpPr>
        <p:spPr>
          <a:xfrm>
            <a:off x="4754485" y="1052741"/>
            <a:ext cx="4110362" cy="5293757"/>
          </a:xfrm>
          <a:prstGeom prst="rect">
            <a:avLst/>
          </a:prstGeom>
          <a:noFill/>
        </p:spPr>
        <p:txBody>
          <a:bodyPr wrap="square" rtlCol="0">
            <a:spAutoFit/>
          </a:bodyPr>
          <a:lstStyle/>
          <a:p>
            <a:r>
              <a:rPr lang="en-US" sz="2600" b="1" dirty="0" smtClean="0">
                <a:latin typeface="Arial" panose="020B0604020202020204" pitchFamily="34" charset="0"/>
                <a:cs typeface="Arial" panose="020B0604020202020204" pitchFamily="34" charset="0"/>
              </a:rPr>
              <a:t>Figure 4.21</a:t>
            </a:r>
            <a:endParaRPr lang="en-US" sz="2600" dirty="0">
              <a:latin typeface="Arial" panose="020B0604020202020204" pitchFamily="34" charset="0"/>
              <a:cs typeface="Arial" panose="020B0604020202020204" pitchFamily="34" charset="0"/>
            </a:endParaRPr>
          </a:p>
          <a:p>
            <a:r>
              <a:rPr lang="en-US" sz="2600" dirty="0" smtClean="0">
                <a:latin typeface="Arial" panose="020B0604020202020204" pitchFamily="34" charset="0"/>
                <a:cs typeface="Arial" panose="020B0604020202020204" pitchFamily="34" charset="0"/>
              </a:rPr>
              <a:t>A newspaper image of size 246 x 168 pixels sampled at 75 dpi showing a </a:t>
            </a:r>
            <a:r>
              <a:rPr lang="en-US" altLang="zh-CN" sz="2600" dirty="0" smtClean="0">
                <a:latin typeface="Arial" panose="020B0604020202020204" pitchFamily="34" charset="0"/>
                <a:cs typeface="Arial" panose="020B0604020202020204" pitchFamily="34" charset="0"/>
              </a:rPr>
              <a:t>moiré pattern. The moiré pattern in this image is the interference pattern created between the ±45° orientation of the halftone dots and the north-south orientation of the sampling grid used to digitize the image.</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6688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84" y="884991"/>
            <a:ext cx="6787723" cy="5440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对象 3"/>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21630" name="Equation" r:id="rId4" imgW="914400" imgH="198720" progId="Equation.DSMT4">
                  <p:embed/>
                </p:oleObj>
              </mc:Choice>
              <mc:Fallback>
                <p:oleObj name="Equation" r:id="rId4" imgW="914400" imgH="198720" progId="Equation.DSMT4">
                  <p:embed/>
                  <p:pic>
                    <p:nvPicPr>
                      <p:cNvPr id="4" name="对象 3"/>
                      <p:cNvPicPr/>
                      <p:nvPr/>
                    </p:nvPicPr>
                    <p:blipFill>
                      <a:blip r:embed="rId5"/>
                      <a:stretch>
                        <a:fillRect/>
                      </a:stretch>
                    </p:blipFill>
                    <p:spPr>
                      <a:xfrm>
                        <a:off x="5384800" y="3289300"/>
                        <a:ext cx="914400" cy="198438"/>
                      </a:xfrm>
                      <a:prstGeom prst="rect">
                        <a:avLst/>
                      </a:prstGeom>
                    </p:spPr>
                  </p:pic>
                </p:oleObj>
              </mc:Fallback>
            </mc:AlternateContent>
          </a:graphicData>
        </a:graphic>
      </p:graphicFrame>
      <p:sp>
        <p:nvSpPr>
          <p:cNvPr id="13" name="文本框 12"/>
          <p:cNvSpPr txBox="1"/>
          <p:nvPr/>
        </p:nvSpPr>
        <p:spPr>
          <a:xfrm>
            <a:off x="4589756" y="4233016"/>
            <a:ext cx="4438835" cy="2092881"/>
          </a:xfrm>
          <a:prstGeom prst="rect">
            <a:avLst/>
          </a:prstGeom>
          <a:noFill/>
        </p:spPr>
        <p:txBody>
          <a:bodyPr wrap="square" rtlCol="0">
            <a:spAutoFit/>
          </a:bodyPr>
          <a:lstStyle/>
          <a:p>
            <a:r>
              <a:rPr lang="en-US" sz="2600" b="1" dirty="0" smtClean="0">
                <a:latin typeface="Arial" panose="020B0604020202020204" pitchFamily="34" charset="0"/>
                <a:cs typeface="Arial" panose="020B0604020202020204" pitchFamily="34" charset="0"/>
              </a:rPr>
              <a:t>Figure 4.22</a:t>
            </a:r>
            <a:endParaRPr lang="en-US" sz="2600" dirty="0">
              <a:latin typeface="Arial" panose="020B0604020202020204" pitchFamily="34" charset="0"/>
              <a:cs typeface="Arial" panose="020B0604020202020204" pitchFamily="34" charset="0"/>
            </a:endParaRPr>
          </a:p>
          <a:p>
            <a:r>
              <a:rPr lang="en-US" sz="2600" dirty="0" smtClean="0">
                <a:latin typeface="Arial" panose="020B0604020202020204" pitchFamily="34" charset="0"/>
                <a:cs typeface="Arial" panose="020B0604020202020204" pitchFamily="34" charset="0"/>
              </a:rPr>
              <a:t>A newspaper image and an enlargement showing how halftone dots are arranged to render shades of gray.</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60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The 2-D </a:t>
            </a:r>
            <a:r>
              <a:rPr lang="en-US" altLang="zh-CN" sz="2800" dirty="0" smtClean="0">
                <a:solidFill>
                  <a:schemeClr val="accent1"/>
                </a:solidFill>
                <a:latin typeface="Arial" panose="020B0604020202020204" pitchFamily="34" charset="0"/>
                <a:cs typeface="Arial" panose="020B0604020202020204" pitchFamily="34" charset="0"/>
              </a:rPr>
              <a:t>discrete Fourier transform (2-D DFT) pair</a:t>
            </a: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4.5 Extension to Functions of Two Variables</a:t>
            </a:r>
            <a:endParaRPr lang="en-US" sz="2800" dirty="0"/>
          </a:p>
        </p:txBody>
      </p:sp>
      <p:sp>
        <p:nvSpPr>
          <p:cNvPr id="9" name="文本框 8"/>
          <p:cNvSpPr txBox="1"/>
          <p:nvPr/>
        </p:nvSpPr>
        <p:spPr>
          <a:xfrm>
            <a:off x="7681247" y="2668786"/>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(4.5-15)</a:t>
            </a:r>
            <a:endParaRPr lang="en-US" sz="2600" dirty="0">
              <a:latin typeface="Times New Roman" panose="02020603050405020304" pitchFamily="18" charset="0"/>
              <a:cs typeface="Times New Roman" panose="02020603050405020304" pitchFamily="18" charset="0"/>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1207123723"/>
              </p:ext>
            </p:extLst>
          </p:nvPr>
        </p:nvGraphicFramePr>
        <p:xfrm>
          <a:off x="1540055" y="2384599"/>
          <a:ext cx="5795963" cy="1030287"/>
        </p:xfrm>
        <a:graphic>
          <a:graphicData uri="http://schemas.openxmlformats.org/presentationml/2006/ole">
            <mc:AlternateContent xmlns:mc="http://schemas.openxmlformats.org/markup-compatibility/2006">
              <mc:Choice xmlns:v="urn:schemas-microsoft-com:vml" Requires="v">
                <p:oleObj spid="_x0000_s22782" name="Equation" r:id="rId3" imgW="3073320" imgH="545760" progId="Equation.DSMT4">
                  <p:embed/>
                </p:oleObj>
              </mc:Choice>
              <mc:Fallback>
                <p:oleObj name="Equation" r:id="rId3" imgW="3073320" imgH="545760" progId="Equation.DSMT4">
                  <p:embed/>
                  <p:pic>
                    <p:nvPicPr>
                      <p:cNvPr id="11" name="对象 10"/>
                      <p:cNvPicPr/>
                      <p:nvPr/>
                    </p:nvPicPr>
                    <p:blipFill>
                      <a:blip r:embed="rId4"/>
                      <a:stretch>
                        <a:fillRect/>
                      </a:stretch>
                    </p:blipFill>
                    <p:spPr>
                      <a:xfrm>
                        <a:off x="1540055" y="2384599"/>
                        <a:ext cx="5795963" cy="1030287"/>
                      </a:xfrm>
                      <a:prstGeom prst="rect">
                        <a:avLst/>
                      </a:prstGeom>
                    </p:spPr>
                  </p:pic>
                </p:oleObj>
              </mc:Fallback>
            </mc:AlternateContent>
          </a:graphicData>
        </a:graphic>
      </p:graphicFrame>
      <p:sp>
        <p:nvSpPr>
          <p:cNvPr id="16" name="文本框 15"/>
          <p:cNvSpPr txBox="1"/>
          <p:nvPr/>
        </p:nvSpPr>
        <p:spPr>
          <a:xfrm>
            <a:off x="7681247" y="4023157"/>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(4.5-16)</a:t>
            </a:r>
            <a:endParaRPr lang="en-US" sz="2600" dirty="0">
              <a:latin typeface="Times New Roman" panose="02020603050405020304" pitchFamily="18" charset="0"/>
              <a:cs typeface="Times New Roman" panose="02020603050405020304"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530277202"/>
              </p:ext>
            </p:extLst>
          </p:nvPr>
        </p:nvGraphicFramePr>
        <p:xfrm>
          <a:off x="1265418" y="3762782"/>
          <a:ext cx="6346825" cy="982663"/>
        </p:xfrm>
        <a:graphic>
          <a:graphicData uri="http://schemas.openxmlformats.org/presentationml/2006/ole">
            <mc:AlternateContent xmlns:mc="http://schemas.openxmlformats.org/markup-compatibility/2006">
              <mc:Choice xmlns:v="urn:schemas-microsoft-com:vml" Requires="v">
                <p:oleObj spid="_x0000_s22783" name="Equation" r:id="rId5" imgW="3365280" imgH="520560" progId="Equation.DSMT4">
                  <p:embed/>
                </p:oleObj>
              </mc:Choice>
              <mc:Fallback>
                <p:oleObj name="Equation" r:id="rId5" imgW="3365280" imgH="520560" progId="Equation.DSMT4">
                  <p:embed/>
                  <p:pic>
                    <p:nvPicPr>
                      <p:cNvPr id="11" name="对象 10"/>
                      <p:cNvPicPr/>
                      <p:nvPr/>
                    </p:nvPicPr>
                    <p:blipFill>
                      <a:blip r:embed="rId6"/>
                      <a:stretch>
                        <a:fillRect/>
                      </a:stretch>
                    </p:blipFill>
                    <p:spPr>
                      <a:xfrm>
                        <a:off x="1265418" y="3762782"/>
                        <a:ext cx="6346825" cy="982663"/>
                      </a:xfrm>
                      <a:prstGeom prst="rect">
                        <a:avLst/>
                      </a:prstGeom>
                    </p:spPr>
                  </p:pic>
                </p:oleObj>
              </mc:Fallback>
            </mc:AlternateContent>
          </a:graphicData>
        </a:graphic>
      </p:graphicFrame>
    </p:spTree>
    <p:extLst>
      <p:ext uri="{BB962C8B-B14F-4D97-AF65-F5344CB8AC3E}">
        <p14:creationId xmlns:p14="http://schemas.microsoft.com/office/powerpoint/2010/main" val="3051337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Translation</a:t>
            </a:r>
          </a:p>
          <a:p>
            <a:pPr>
              <a:lnSpc>
                <a:spcPct val="100000"/>
              </a:lnSpc>
              <a:spcBef>
                <a:spcPts val="600"/>
              </a:spcBef>
              <a:buFont typeface="Arial" panose="020B0604020202020204" pitchFamily="34" charset="0"/>
              <a:buChar char="•"/>
            </a:pPr>
            <a:endParaRPr lang="en-US" altLang="zh-CN" sz="2800"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altLang="zh-CN" sz="28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altLang="zh-CN" sz="2800"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Rotation</a:t>
            </a:r>
          </a:p>
          <a:p>
            <a:pPr>
              <a:lnSpc>
                <a:spcPct val="100000"/>
              </a:lnSpc>
              <a:spcBef>
                <a:spcPts val="600"/>
              </a:spcBef>
              <a:buFont typeface="Arial" panose="020B0604020202020204" pitchFamily="34" charset="0"/>
              <a:buChar char="•"/>
            </a:pPr>
            <a:endParaRPr lang="en-US" altLang="zh-CN" sz="28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Periodicity</a:t>
            </a:r>
          </a:p>
        </p:txBody>
      </p:sp>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4.6 Some Properties of the 2-D DFT</a:t>
            </a:r>
            <a:endParaRPr lang="en-US" sz="2800" dirty="0"/>
          </a:p>
        </p:txBody>
      </p:sp>
      <p:sp>
        <p:nvSpPr>
          <p:cNvPr id="9" name="文本框 8"/>
          <p:cNvSpPr txBox="1"/>
          <p:nvPr/>
        </p:nvSpPr>
        <p:spPr>
          <a:xfrm>
            <a:off x="7681245" y="2282983"/>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(4.6-3)</a:t>
            </a:r>
            <a:endParaRPr lang="en-US" sz="2600" dirty="0">
              <a:latin typeface="Times New Roman" panose="02020603050405020304" pitchFamily="18" charset="0"/>
              <a:cs typeface="Times New Roman" panose="02020603050405020304" pitchFamily="18" charset="0"/>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328317908"/>
              </p:ext>
            </p:extLst>
          </p:nvPr>
        </p:nvGraphicFramePr>
        <p:xfrm>
          <a:off x="1614488" y="2241074"/>
          <a:ext cx="5915025" cy="576262"/>
        </p:xfrm>
        <a:graphic>
          <a:graphicData uri="http://schemas.openxmlformats.org/presentationml/2006/ole">
            <mc:AlternateContent xmlns:mc="http://schemas.openxmlformats.org/markup-compatibility/2006">
              <mc:Choice xmlns:v="urn:schemas-microsoft-com:vml" Requires="v">
                <p:oleObj spid="_x0000_s24143" name="Equation" r:id="rId3" imgW="3136680" imgH="304560" progId="Equation.DSMT4">
                  <p:embed/>
                </p:oleObj>
              </mc:Choice>
              <mc:Fallback>
                <p:oleObj name="Equation" r:id="rId3" imgW="3136680" imgH="304560" progId="Equation.DSMT4">
                  <p:embed/>
                  <p:pic>
                    <p:nvPicPr>
                      <p:cNvPr id="11" name="对象 10"/>
                      <p:cNvPicPr/>
                      <p:nvPr/>
                    </p:nvPicPr>
                    <p:blipFill>
                      <a:blip r:embed="rId4"/>
                      <a:stretch>
                        <a:fillRect/>
                      </a:stretch>
                    </p:blipFill>
                    <p:spPr>
                      <a:xfrm>
                        <a:off x="1614488" y="2241074"/>
                        <a:ext cx="5915025" cy="576262"/>
                      </a:xfrm>
                      <a:prstGeom prst="rect">
                        <a:avLst/>
                      </a:prstGeom>
                    </p:spPr>
                  </p:pic>
                </p:oleObj>
              </mc:Fallback>
            </mc:AlternateContent>
          </a:graphicData>
        </a:graphic>
      </p:graphicFrame>
      <p:sp>
        <p:nvSpPr>
          <p:cNvPr id="16" name="文本框 15"/>
          <p:cNvSpPr txBox="1"/>
          <p:nvPr/>
        </p:nvSpPr>
        <p:spPr>
          <a:xfrm>
            <a:off x="7681247" y="2995182"/>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(4.6-4)</a:t>
            </a:r>
            <a:endParaRPr lang="en-US" sz="2600" dirty="0">
              <a:latin typeface="Times New Roman" panose="02020603050405020304" pitchFamily="18" charset="0"/>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073490968"/>
              </p:ext>
            </p:extLst>
          </p:nvPr>
        </p:nvGraphicFramePr>
        <p:xfrm>
          <a:off x="1543050" y="2952478"/>
          <a:ext cx="6057900" cy="577850"/>
        </p:xfrm>
        <a:graphic>
          <a:graphicData uri="http://schemas.openxmlformats.org/presentationml/2006/ole">
            <mc:AlternateContent xmlns:mc="http://schemas.openxmlformats.org/markup-compatibility/2006">
              <mc:Choice xmlns:v="urn:schemas-microsoft-com:vml" Requires="v">
                <p:oleObj spid="_x0000_s24144" name="Equation" r:id="rId5" imgW="3213000" imgH="304560" progId="Equation.DSMT4">
                  <p:embed/>
                </p:oleObj>
              </mc:Choice>
              <mc:Fallback>
                <p:oleObj name="Equation" r:id="rId5" imgW="3213000" imgH="304560" progId="Equation.DSMT4">
                  <p:embed/>
                  <p:pic>
                    <p:nvPicPr>
                      <p:cNvPr id="11" name="对象 10"/>
                      <p:cNvPicPr/>
                      <p:nvPr/>
                    </p:nvPicPr>
                    <p:blipFill>
                      <a:blip r:embed="rId6"/>
                      <a:stretch>
                        <a:fillRect/>
                      </a:stretch>
                    </p:blipFill>
                    <p:spPr>
                      <a:xfrm>
                        <a:off x="1543050" y="2952478"/>
                        <a:ext cx="6057900" cy="5778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308588074"/>
              </p:ext>
            </p:extLst>
          </p:nvPr>
        </p:nvGraphicFramePr>
        <p:xfrm>
          <a:off x="2657475" y="4180475"/>
          <a:ext cx="3829050" cy="481012"/>
        </p:xfrm>
        <a:graphic>
          <a:graphicData uri="http://schemas.openxmlformats.org/presentationml/2006/ole">
            <mc:AlternateContent xmlns:mc="http://schemas.openxmlformats.org/markup-compatibility/2006">
              <mc:Choice xmlns:v="urn:schemas-microsoft-com:vml" Requires="v">
                <p:oleObj spid="_x0000_s24145" name="Equation" r:id="rId7" imgW="2031840" imgH="253800" progId="Equation.DSMT4">
                  <p:embed/>
                </p:oleObj>
              </mc:Choice>
              <mc:Fallback>
                <p:oleObj name="Equation" r:id="rId7" imgW="2031840" imgH="253800" progId="Equation.DSMT4">
                  <p:embed/>
                  <p:pic>
                    <p:nvPicPr>
                      <p:cNvPr id="8" name="对象 7"/>
                      <p:cNvPicPr/>
                      <p:nvPr/>
                    </p:nvPicPr>
                    <p:blipFill>
                      <a:blip r:embed="rId8"/>
                      <a:stretch>
                        <a:fillRect/>
                      </a:stretch>
                    </p:blipFill>
                    <p:spPr>
                      <a:xfrm>
                        <a:off x="2657475" y="4180475"/>
                        <a:ext cx="3829050" cy="481012"/>
                      </a:xfrm>
                      <a:prstGeom prst="rect">
                        <a:avLst/>
                      </a:prstGeom>
                    </p:spPr>
                  </p:pic>
                </p:oleObj>
              </mc:Fallback>
            </mc:AlternateContent>
          </a:graphicData>
        </a:graphic>
      </p:graphicFrame>
      <p:sp>
        <p:nvSpPr>
          <p:cNvPr id="13" name="文本框 12"/>
          <p:cNvSpPr txBox="1"/>
          <p:nvPr/>
        </p:nvSpPr>
        <p:spPr>
          <a:xfrm>
            <a:off x="7681244" y="4174759"/>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(4.6-5)</a:t>
            </a:r>
            <a:endParaRPr lang="en-US" sz="2600"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4149920335"/>
              </p:ext>
            </p:extLst>
          </p:nvPr>
        </p:nvGraphicFramePr>
        <p:xfrm>
          <a:off x="359569" y="5342833"/>
          <a:ext cx="8424862" cy="481013"/>
        </p:xfrm>
        <a:graphic>
          <a:graphicData uri="http://schemas.openxmlformats.org/presentationml/2006/ole">
            <mc:AlternateContent xmlns:mc="http://schemas.openxmlformats.org/markup-compatibility/2006">
              <mc:Choice xmlns:v="urn:schemas-microsoft-com:vml" Requires="v">
                <p:oleObj spid="_x0000_s24146" name="Equation" r:id="rId9" imgW="4470120" imgH="253800" progId="Equation.DSMT4">
                  <p:embed/>
                </p:oleObj>
              </mc:Choice>
              <mc:Fallback>
                <p:oleObj name="Equation" r:id="rId9" imgW="4470120" imgH="253800" progId="Equation.DSMT4">
                  <p:embed/>
                  <p:pic>
                    <p:nvPicPr>
                      <p:cNvPr id="12" name="对象 11"/>
                      <p:cNvPicPr/>
                      <p:nvPr/>
                    </p:nvPicPr>
                    <p:blipFill>
                      <a:blip r:embed="rId10"/>
                      <a:stretch>
                        <a:fillRect/>
                      </a:stretch>
                    </p:blipFill>
                    <p:spPr>
                      <a:xfrm>
                        <a:off x="359569" y="5342833"/>
                        <a:ext cx="8424862" cy="481013"/>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83437062"/>
              </p:ext>
            </p:extLst>
          </p:nvPr>
        </p:nvGraphicFramePr>
        <p:xfrm>
          <a:off x="300038" y="5961063"/>
          <a:ext cx="8543925" cy="481012"/>
        </p:xfrm>
        <a:graphic>
          <a:graphicData uri="http://schemas.openxmlformats.org/presentationml/2006/ole">
            <mc:AlternateContent xmlns:mc="http://schemas.openxmlformats.org/markup-compatibility/2006">
              <mc:Choice xmlns:v="urn:schemas-microsoft-com:vml" Requires="v">
                <p:oleObj spid="_x0000_s24147" name="Equation" r:id="rId11" imgW="4533840" imgH="253800" progId="Equation.DSMT4">
                  <p:embed/>
                </p:oleObj>
              </mc:Choice>
              <mc:Fallback>
                <p:oleObj name="Equation" r:id="rId11" imgW="4533840" imgH="253800" progId="Equation.DSMT4">
                  <p:embed/>
                  <p:pic>
                    <p:nvPicPr>
                      <p:cNvPr id="14" name="对象 13"/>
                      <p:cNvPicPr/>
                      <p:nvPr/>
                    </p:nvPicPr>
                    <p:blipFill>
                      <a:blip r:embed="rId12"/>
                      <a:stretch>
                        <a:fillRect/>
                      </a:stretch>
                    </p:blipFill>
                    <p:spPr>
                      <a:xfrm>
                        <a:off x="300038" y="5961063"/>
                        <a:ext cx="8543925" cy="481012"/>
                      </a:xfrm>
                      <a:prstGeom prst="rect">
                        <a:avLst/>
                      </a:prstGeom>
                    </p:spPr>
                  </p:pic>
                </p:oleObj>
              </mc:Fallback>
            </mc:AlternateContent>
          </a:graphicData>
        </a:graphic>
      </p:graphicFrame>
    </p:spTree>
    <p:extLst>
      <p:ext uri="{BB962C8B-B14F-4D97-AF65-F5344CB8AC3E}">
        <p14:creationId xmlns:p14="http://schemas.microsoft.com/office/powerpoint/2010/main" val="1089032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4774"/>
            <a:ext cx="9144000" cy="561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对象 3"/>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24692" name="Equation" r:id="rId3" imgW="914400" imgH="198720" progId="Equation.DSMT4">
                  <p:embed/>
                </p:oleObj>
              </mc:Choice>
              <mc:Fallback>
                <p:oleObj name="Equation" r:id="rId3" imgW="914400" imgH="198720" progId="Equation.DSMT4">
                  <p:embed/>
                  <p:pic>
                    <p:nvPicPr>
                      <p:cNvPr id="4" name="对象 3"/>
                      <p:cNvPicPr/>
                      <p:nvPr/>
                    </p:nvPicPr>
                    <p:blipFill>
                      <a:blip r:embed="rId4"/>
                      <a:stretch>
                        <a:fillRect/>
                      </a:stretch>
                    </p:blipFill>
                    <p:spPr>
                      <a:xfrm>
                        <a:off x="5384800" y="3289300"/>
                        <a:ext cx="914400" cy="198438"/>
                      </a:xfrm>
                      <a:prstGeom prst="rect">
                        <a:avLst/>
                      </a:prstGeom>
                    </p:spPr>
                  </p:pic>
                </p:oleObj>
              </mc:Fallback>
            </mc:AlternateContent>
          </a:graphicData>
        </a:graphic>
      </p:graphicFrame>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4588" t="676" r="3455" b="51863"/>
          <a:stretch/>
        </p:blipFill>
        <p:spPr bwMode="auto">
          <a:xfrm>
            <a:off x="-1" y="7128"/>
            <a:ext cx="5600701"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187" t="48829" r="1492" b="9432"/>
          <a:stretch/>
        </p:blipFill>
        <p:spPr bwMode="auto">
          <a:xfrm>
            <a:off x="-1" y="3817128"/>
            <a:ext cx="5323987" cy="3040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105" r="72770" b="90402"/>
          <a:stretch/>
        </p:blipFill>
        <p:spPr bwMode="auto">
          <a:xfrm>
            <a:off x="5187037" y="9524"/>
            <a:ext cx="533400" cy="788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5238261" y="6103815"/>
            <a:ext cx="2543175" cy="754185"/>
            <a:chOff x="5238261" y="6103815"/>
            <a:chExt cx="2543175" cy="754185"/>
          </a:xfrm>
        </p:grpSpPr>
        <p:pic>
          <p:nvPicPr>
            <p:cNvPr id="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9515" t="89929" r="31402" b="1278"/>
            <a:stretch/>
          </p:blipFill>
          <p:spPr bwMode="auto">
            <a:xfrm>
              <a:off x="5238261" y="6103815"/>
              <a:ext cx="2543175" cy="75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7566635" y="6106012"/>
              <a:ext cx="200025" cy="21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矩形 13"/>
          <p:cNvSpPr/>
          <p:nvPr/>
        </p:nvSpPr>
        <p:spPr>
          <a:xfrm>
            <a:off x="5720437" y="5761"/>
            <a:ext cx="3423563"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p:cNvSpPr txBox="1"/>
          <p:nvPr/>
        </p:nvSpPr>
        <p:spPr>
          <a:xfrm>
            <a:off x="5720437" y="201072"/>
            <a:ext cx="3318787" cy="5909310"/>
          </a:xfrm>
          <a:prstGeom prst="rect">
            <a:avLst/>
          </a:prstGeom>
          <a:noFill/>
        </p:spPr>
        <p:txBody>
          <a:bodyPr wrap="square" rtlCol="0">
            <a:spAutoFit/>
          </a:bodyPr>
          <a:lstStyle/>
          <a:p>
            <a:r>
              <a:rPr lang="en-US" sz="2100" b="1" dirty="0" smtClean="0">
                <a:latin typeface="Arial" panose="020B0604020202020204" pitchFamily="34" charset="0"/>
                <a:cs typeface="Arial" panose="020B0604020202020204" pitchFamily="34" charset="0"/>
              </a:rPr>
              <a:t>Figure 4.23</a:t>
            </a:r>
            <a:endParaRPr lang="en-US" sz="2100" dirty="0">
              <a:latin typeface="Arial" panose="020B0604020202020204" pitchFamily="34" charset="0"/>
              <a:cs typeface="Arial" panose="020B0604020202020204" pitchFamily="34" charset="0"/>
            </a:endParaRPr>
          </a:p>
          <a:p>
            <a:r>
              <a:rPr lang="en-US" altLang="zh-CN" sz="2100" dirty="0" smtClean="0">
                <a:latin typeface="Arial" panose="020B0604020202020204" pitchFamily="34" charset="0"/>
                <a:cs typeface="Arial" panose="020B0604020202020204" pitchFamily="34" charset="0"/>
              </a:rPr>
              <a:t>Centering the Fourier transform. (a) A 1-D DFT showing an infinite number of periods. (b) Shifted DFT obtained by multiplying </a:t>
            </a:r>
            <a:r>
              <a:rPr lang="en-US" altLang="zh-CN" sz="2100" i="1" dirty="0" smtClean="0">
                <a:latin typeface="Times New Roman" panose="02020603050405020304" pitchFamily="18" charset="0"/>
                <a:cs typeface="Times New Roman" panose="02020603050405020304" pitchFamily="18" charset="0"/>
              </a:rPr>
              <a:t>f </a:t>
            </a:r>
            <a:r>
              <a:rPr lang="en-US" altLang="zh-CN" sz="2100" dirty="0" smtClean="0">
                <a:latin typeface="Times New Roman" panose="02020603050405020304" pitchFamily="18" charset="0"/>
                <a:cs typeface="Times New Roman" panose="02020603050405020304" pitchFamily="18" charset="0"/>
              </a:rPr>
              <a:t>(</a:t>
            </a:r>
            <a:r>
              <a:rPr lang="en-US" altLang="zh-CN" sz="2100" i="1" dirty="0" smtClean="0">
                <a:latin typeface="Times New Roman" panose="02020603050405020304" pitchFamily="18" charset="0"/>
                <a:cs typeface="Times New Roman" panose="02020603050405020304" pitchFamily="18" charset="0"/>
              </a:rPr>
              <a:t>x</a:t>
            </a:r>
            <a:r>
              <a:rPr lang="en-US" altLang="zh-CN" sz="2100" dirty="0" smtClean="0">
                <a:latin typeface="Times New Roman" panose="02020603050405020304" pitchFamily="18" charset="0"/>
                <a:cs typeface="Times New Roman" panose="02020603050405020304" pitchFamily="18" charset="0"/>
              </a:rPr>
              <a:t>)</a:t>
            </a:r>
            <a:r>
              <a:rPr lang="en-US" altLang="zh-CN" sz="2100" dirty="0" smtClean="0">
                <a:latin typeface="Arial" panose="020B0604020202020204" pitchFamily="34" charset="0"/>
                <a:cs typeface="Arial" panose="020B0604020202020204" pitchFamily="34" charset="0"/>
              </a:rPr>
              <a:t> by </a:t>
            </a:r>
            <a:r>
              <a:rPr lang="en-US" altLang="zh-CN" sz="2100" dirty="0" smtClean="0">
                <a:latin typeface="Times New Roman" panose="02020603050405020304" pitchFamily="18" charset="0"/>
                <a:cs typeface="Times New Roman" panose="02020603050405020304" pitchFamily="18" charset="0"/>
              </a:rPr>
              <a:t>(-1)</a:t>
            </a:r>
            <a:r>
              <a:rPr lang="en-US" altLang="zh-CN" sz="2100" i="1" baseline="30000" dirty="0" smtClean="0">
                <a:latin typeface="Times New Roman" panose="02020603050405020304" pitchFamily="18" charset="0"/>
                <a:cs typeface="Times New Roman" panose="02020603050405020304" pitchFamily="18" charset="0"/>
              </a:rPr>
              <a:t>x</a:t>
            </a:r>
            <a:r>
              <a:rPr lang="en-US" altLang="zh-CN" sz="2100" dirty="0" smtClean="0">
                <a:latin typeface="Arial" panose="020B0604020202020204" pitchFamily="34" charset="0"/>
                <a:cs typeface="Arial" panose="020B0604020202020204" pitchFamily="34" charset="0"/>
              </a:rPr>
              <a:t> before computing </a:t>
            </a:r>
            <a:r>
              <a:rPr lang="en-US" altLang="zh-CN" sz="2100" i="1" dirty="0" smtClean="0">
                <a:latin typeface="Times New Roman" panose="02020603050405020304" pitchFamily="18" charset="0"/>
                <a:cs typeface="Times New Roman" panose="02020603050405020304" pitchFamily="18" charset="0"/>
              </a:rPr>
              <a:t>F</a:t>
            </a:r>
            <a:r>
              <a:rPr lang="en-US" altLang="zh-CN" sz="2100" dirty="0" smtClean="0">
                <a:latin typeface="Times New Roman" panose="02020603050405020304" pitchFamily="18" charset="0"/>
                <a:cs typeface="Times New Roman" panose="02020603050405020304" pitchFamily="18" charset="0"/>
              </a:rPr>
              <a:t>(</a:t>
            </a:r>
            <a:r>
              <a:rPr lang="en-US" altLang="zh-CN" sz="2100" i="1" dirty="0" smtClean="0">
                <a:latin typeface="Times New Roman" panose="02020603050405020304" pitchFamily="18" charset="0"/>
                <a:cs typeface="Times New Roman" panose="02020603050405020304" pitchFamily="18" charset="0"/>
              </a:rPr>
              <a:t>u</a:t>
            </a:r>
            <a:r>
              <a:rPr lang="en-US" altLang="zh-CN" sz="2100" dirty="0" smtClean="0">
                <a:latin typeface="Times New Roman" panose="02020603050405020304" pitchFamily="18" charset="0"/>
                <a:cs typeface="Times New Roman" panose="02020603050405020304" pitchFamily="18" charset="0"/>
              </a:rPr>
              <a:t>)</a:t>
            </a:r>
            <a:r>
              <a:rPr lang="en-US" altLang="zh-CN" sz="2100" dirty="0" smtClean="0">
                <a:latin typeface="Arial" panose="020B0604020202020204" pitchFamily="34" charset="0"/>
                <a:cs typeface="Arial" panose="020B0604020202020204" pitchFamily="34" charset="0"/>
              </a:rPr>
              <a:t>. (c) A 2-D DFT showing an infinite number of periods. The solid area is the </a:t>
            </a:r>
            <a:r>
              <a:rPr lang="en-US" altLang="zh-CN" sz="2100" i="1" dirty="0" smtClean="0">
                <a:latin typeface="Times New Roman" panose="02020603050405020304" pitchFamily="18" charset="0"/>
                <a:cs typeface="Times New Roman" panose="02020603050405020304" pitchFamily="18" charset="0"/>
              </a:rPr>
              <a:t>M</a:t>
            </a:r>
            <a:r>
              <a:rPr lang="en-US" altLang="zh-CN" sz="2100" dirty="0" smtClean="0">
                <a:latin typeface="Times New Roman" panose="02020603050405020304" pitchFamily="18" charset="0"/>
                <a:cs typeface="Times New Roman" panose="02020603050405020304" pitchFamily="18" charset="0"/>
              </a:rPr>
              <a:t> × </a:t>
            </a:r>
            <a:r>
              <a:rPr lang="en-US" altLang="zh-CN" sz="2100" i="1" dirty="0" smtClean="0">
                <a:latin typeface="Times New Roman" panose="02020603050405020304" pitchFamily="18" charset="0"/>
                <a:cs typeface="Times New Roman" panose="02020603050405020304" pitchFamily="18" charset="0"/>
              </a:rPr>
              <a:t>N</a:t>
            </a:r>
            <a:r>
              <a:rPr lang="en-US" altLang="zh-CN" sz="2100" dirty="0" smtClean="0">
                <a:latin typeface="Arial" panose="020B0604020202020204" pitchFamily="34" charset="0"/>
                <a:cs typeface="Arial" panose="020B0604020202020204" pitchFamily="34" charset="0"/>
              </a:rPr>
              <a:t> data array, </a:t>
            </a:r>
            <a:r>
              <a:rPr lang="en-US" altLang="zh-CN" sz="2100" i="1" dirty="0" smtClean="0">
                <a:latin typeface="Times New Roman" panose="02020603050405020304" pitchFamily="18" charset="0"/>
                <a:cs typeface="Times New Roman" panose="02020603050405020304" pitchFamily="18" charset="0"/>
              </a:rPr>
              <a:t>F</a:t>
            </a:r>
            <a:r>
              <a:rPr lang="en-US" altLang="zh-CN" sz="2100" dirty="0" smtClean="0">
                <a:latin typeface="Times New Roman" panose="02020603050405020304" pitchFamily="18" charset="0"/>
                <a:cs typeface="Times New Roman" panose="02020603050405020304" pitchFamily="18" charset="0"/>
              </a:rPr>
              <a:t>(</a:t>
            </a:r>
            <a:r>
              <a:rPr lang="en-US" altLang="zh-CN" sz="2100" i="1" dirty="0" smtClean="0">
                <a:latin typeface="Times New Roman" panose="02020603050405020304" pitchFamily="18" charset="0"/>
                <a:cs typeface="Times New Roman" panose="02020603050405020304" pitchFamily="18" charset="0"/>
              </a:rPr>
              <a:t>u</a:t>
            </a:r>
            <a:r>
              <a:rPr lang="en-US" altLang="zh-CN" sz="2100" dirty="0" smtClean="0">
                <a:latin typeface="Times New Roman" panose="02020603050405020304" pitchFamily="18" charset="0"/>
                <a:cs typeface="Times New Roman" panose="02020603050405020304" pitchFamily="18" charset="0"/>
              </a:rPr>
              <a:t>, </a:t>
            </a:r>
            <a:r>
              <a:rPr lang="en-US" altLang="zh-CN" sz="2100" i="1" dirty="0" smtClean="0">
                <a:latin typeface="Times New Roman" panose="02020603050405020304" pitchFamily="18" charset="0"/>
                <a:cs typeface="Times New Roman" panose="02020603050405020304" pitchFamily="18" charset="0"/>
              </a:rPr>
              <a:t>v</a:t>
            </a:r>
            <a:r>
              <a:rPr lang="en-US" altLang="zh-CN" sz="2100" dirty="0" smtClean="0">
                <a:latin typeface="Times New Roman" panose="02020603050405020304" pitchFamily="18" charset="0"/>
                <a:cs typeface="Times New Roman" panose="02020603050405020304" pitchFamily="18" charset="0"/>
              </a:rPr>
              <a:t>)</a:t>
            </a:r>
            <a:r>
              <a:rPr lang="en-US" altLang="zh-CN" sz="2100" dirty="0" smtClean="0">
                <a:latin typeface="Arial" panose="020B0604020202020204" pitchFamily="34" charset="0"/>
                <a:cs typeface="Arial" panose="020B0604020202020204" pitchFamily="34" charset="0"/>
              </a:rPr>
              <a:t>, obtained with Eq. (4.5-15). This array consists of four quarter periods. (d) A shifted DFT obtained by multiplying </a:t>
            </a:r>
            <a:r>
              <a:rPr lang="en-US" altLang="zh-CN" sz="2100" i="1" dirty="0" smtClean="0">
                <a:latin typeface="Times New Roman" panose="02020603050405020304" pitchFamily="18" charset="0"/>
                <a:cs typeface="Times New Roman" panose="02020603050405020304" pitchFamily="18" charset="0"/>
              </a:rPr>
              <a:t>f </a:t>
            </a:r>
            <a:r>
              <a:rPr lang="en-US" altLang="zh-CN" sz="2100" dirty="0" smtClean="0">
                <a:latin typeface="Times New Roman" panose="02020603050405020304" pitchFamily="18" charset="0"/>
                <a:cs typeface="Times New Roman" panose="02020603050405020304" pitchFamily="18" charset="0"/>
              </a:rPr>
              <a:t>(</a:t>
            </a:r>
            <a:r>
              <a:rPr lang="en-US" altLang="zh-CN" sz="2100" i="1" dirty="0" smtClean="0">
                <a:latin typeface="Times New Roman" panose="02020603050405020304" pitchFamily="18" charset="0"/>
                <a:cs typeface="Times New Roman" panose="02020603050405020304" pitchFamily="18" charset="0"/>
              </a:rPr>
              <a:t>x</a:t>
            </a:r>
            <a:r>
              <a:rPr lang="en-US" altLang="zh-CN" sz="2100" dirty="0" smtClean="0">
                <a:latin typeface="Times New Roman" panose="02020603050405020304" pitchFamily="18" charset="0"/>
                <a:cs typeface="Times New Roman" panose="02020603050405020304" pitchFamily="18" charset="0"/>
              </a:rPr>
              <a:t>, </a:t>
            </a:r>
            <a:r>
              <a:rPr lang="en-US" altLang="zh-CN" sz="2100" i="1" dirty="0" smtClean="0">
                <a:latin typeface="Times New Roman" panose="02020603050405020304" pitchFamily="18" charset="0"/>
                <a:cs typeface="Times New Roman" panose="02020603050405020304" pitchFamily="18" charset="0"/>
              </a:rPr>
              <a:t>y</a:t>
            </a:r>
            <a:r>
              <a:rPr lang="en-US" altLang="zh-CN" sz="2100" dirty="0" smtClean="0">
                <a:latin typeface="Times New Roman" panose="02020603050405020304" pitchFamily="18" charset="0"/>
                <a:cs typeface="Times New Roman" panose="02020603050405020304" pitchFamily="18" charset="0"/>
              </a:rPr>
              <a:t>)</a:t>
            </a:r>
            <a:r>
              <a:rPr lang="en-US" altLang="zh-CN" sz="2100" dirty="0" smtClean="0">
                <a:latin typeface="Arial" panose="020B0604020202020204" pitchFamily="34" charset="0"/>
                <a:cs typeface="Arial" panose="020B0604020202020204" pitchFamily="34" charset="0"/>
              </a:rPr>
              <a:t> by </a:t>
            </a:r>
            <a:r>
              <a:rPr lang="en-US" altLang="zh-CN" sz="2100" dirty="0" smtClean="0">
                <a:latin typeface="Times New Roman" panose="02020603050405020304" pitchFamily="18" charset="0"/>
                <a:cs typeface="Times New Roman" panose="02020603050405020304" pitchFamily="18" charset="0"/>
              </a:rPr>
              <a:t>(-1)</a:t>
            </a:r>
            <a:r>
              <a:rPr lang="en-US" altLang="zh-CN" sz="2100" i="1" baseline="30000" dirty="0" err="1" smtClean="0">
                <a:latin typeface="Times New Roman" panose="02020603050405020304" pitchFamily="18" charset="0"/>
                <a:cs typeface="Times New Roman" panose="02020603050405020304" pitchFamily="18" charset="0"/>
              </a:rPr>
              <a:t>x</a:t>
            </a:r>
            <a:r>
              <a:rPr lang="en-US" altLang="zh-CN" sz="2100" baseline="30000" dirty="0" err="1" smtClean="0">
                <a:latin typeface="Times New Roman" panose="02020603050405020304" pitchFamily="18" charset="0"/>
                <a:cs typeface="Times New Roman" panose="02020603050405020304" pitchFamily="18" charset="0"/>
              </a:rPr>
              <a:t>+</a:t>
            </a:r>
            <a:r>
              <a:rPr lang="en-US" altLang="zh-CN" sz="2100" i="1" baseline="30000" dirty="0" err="1" smtClean="0">
                <a:latin typeface="Times New Roman" panose="02020603050405020304" pitchFamily="18" charset="0"/>
                <a:cs typeface="Times New Roman" panose="02020603050405020304" pitchFamily="18" charset="0"/>
              </a:rPr>
              <a:t>y</a:t>
            </a:r>
            <a:r>
              <a:rPr lang="en-US" altLang="zh-CN" sz="2100" dirty="0" smtClean="0">
                <a:latin typeface="Arial" panose="020B0604020202020204" pitchFamily="34" charset="0"/>
                <a:cs typeface="Arial" panose="020B0604020202020204" pitchFamily="34" charset="0"/>
              </a:rPr>
              <a:t> before computing </a:t>
            </a:r>
            <a:r>
              <a:rPr lang="en-US" altLang="zh-CN" sz="2100" i="1" dirty="0" smtClean="0">
                <a:latin typeface="Times New Roman" panose="02020603050405020304" pitchFamily="18" charset="0"/>
                <a:cs typeface="Times New Roman" panose="02020603050405020304" pitchFamily="18" charset="0"/>
              </a:rPr>
              <a:t>F</a:t>
            </a:r>
            <a:r>
              <a:rPr lang="en-US" altLang="zh-CN" sz="2100" dirty="0" smtClean="0">
                <a:latin typeface="Times New Roman" panose="02020603050405020304" pitchFamily="18" charset="0"/>
                <a:cs typeface="Times New Roman" panose="02020603050405020304" pitchFamily="18" charset="0"/>
              </a:rPr>
              <a:t>(</a:t>
            </a:r>
            <a:r>
              <a:rPr lang="en-US" altLang="zh-CN" sz="2100" i="1" dirty="0" smtClean="0">
                <a:latin typeface="Times New Roman" panose="02020603050405020304" pitchFamily="18" charset="0"/>
                <a:cs typeface="Times New Roman" panose="02020603050405020304" pitchFamily="18" charset="0"/>
              </a:rPr>
              <a:t>u</a:t>
            </a:r>
            <a:r>
              <a:rPr lang="en-US" altLang="zh-CN" sz="2100" dirty="0" smtClean="0">
                <a:latin typeface="Times New Roman" panose="02020603050405020304" pitchFamily="18" charset="0"/>
                <a:cs typeface="Times New Roman" panose="02020603050405020304" pitchFamily="18" charset="0"/>
              </a:rPr>
              <a:t>, </a:t>
            </a:r>
            <a:r>
              <a:rPr lang="en-US" altLang="zh-CN" sz="2100" i="1" dirty="0" smtClean="0">
                <a:latin typeface="Times New Roman" panose="02020603050405020304" pitchFamily="18" charset="0"/>
                <a:cs typeface="Times New Roman" panose="02020603050405020304" pitchFamily="18" charset="0"/>
              </a:rPr>
              <a:t>v</a:t>
            </a:r>
            <a:r>
              <a:rPr lang="en-US" altLang="zh-CN" sz="2100" dirty="0" smtClean="0">
                <a:latin typeface="Times New Roman" panose="02020603050405020304" pitchFamily="18" charset="0"/>
                <a:cs typeface="Times New Roman" panose="02020603050405020304" pitchFamily="18" charset="0"/>
              </a:rPr>
              <a:t>)</a:t>
            </a:r>
            <a:r>
              <a:rPr lang="en-US" altLang="zh-CN" sz="2100" dirty="0" smtClean="0">
                <a:latin typeface="Arial" panose="020B0604020202020204" pitchFamily="34" charset="0"/>
                <a:cs typeface="Arial" panose="020B0604020202020204" pitchFamily="34" charset="0"/>
              </a:rPr>
              <a:t>.</a:t>
            </a:r>
            <a:endParaRPr lang="en-US" sz="2100" dirty="0">
              <a:latin typeface="Arial" panose="020B0604020202020204" pitchFamily="34" charset="0"/>
              <a:cs typeface="Arial" panose="020B0604020202020204" pitchFamily="34" charset="0"/>
            </a:endParaRPr>
          </a:p>
        </p:txBody>
      </p:sp>
      <p:sp>
        <p:nvSpPr>
          <p:cNvPr id="17" name="矩形 16"/>
          <p:cNvSpPr/>
          <p:nvPr/>
        </p:nvSpPr>
        <p:spPr>
          <a:xfrm>
            <a:off x="7781436" y="6680932"/>
            <a:ext cx="1362564" cy="167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397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4774"/>
            <a:ext cx="9144000" cy="561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对象 3"/>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26735" name="Equation" r:id="rId3" imgW="914400" imgH="198720" progId="Equation.DSMT4">
                  <p:embed/>
                </p:oleObj>
              </mc:Choice>
              <mc:Fallback>
                <p:oleObj name="Equation" r:id="rId3" imgW="914400" imgH="198720" progId="Equation.DSMT4">
                  <p:embed/>
                  <p:pic>
                    <p:nvPicPr>
                      <p:cNvPr id="4" name="对象 3"/>
                      <p:cNvPicPr/>
                      <p:nvPr/>
                    </p:nvPicPr>
                    <p:blipFill>
                      <a:blip r:embed="rId4"/>
                      <a:stretch>
                        <a:fillRect/>
                      </a:stretch>
                    </p:blipFill>
                    <p:spPr>
                      <a:xfrm>
                        <a:off x="5384800" y="3289300"/>
                        <a:ext cx="914400" cy="198438"/>
                      </a:xfrm>
                      <a:prstGeom prst="rect">
                        <a:avLst/>
                      </a:prstGeom>
                    </p:spPr>
                  </p:pic>
                </p:oleObj>
              </mc:Fallback>
            </mc:AlternateContent>
          </a:graphicData>
        </a:graphic>
      </p:graphicFrame>
      <p:pic>
        <p:nvPicPr>
          <p:cNvPr id="1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663" t="522" r="11622" b="13964"/>
          <a:stretch/>
        </p:blipFill>
        <p:spPr bwMode="auto">
          <a:xfrm>
            <a:off x="815484" y="584609"/>
            <a:ext cx="7513032" cy="619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文本框 14"/>
          <p:cNvSpPr txBox="1"/>
          <p:nvPr/>
        </p:nvSpPr>
        <p:spPr>
          <a:xfrm>
            <a:off x="419100" y="88078"/>
            <a:ext cx="4379725" cy="492443"/>
          </a:xfrm>
          <a:prstGeom prst="rect">
            <a:avLst/>
          </a:prstGeom>
          <a:noFill/>
        </p:spPr>
        <p:txBody>
          <a:bodyPr wrap="none" rtlCol="0">
            <a:spAutoFit/>
          </a:bodyPr>
          <a:lstStyle/>
          <a:p>
            <a:r>
              <a:rPr lang="en-US" sz="2600" b="1" dirty="0" smtClean="0">
                <a:solidFill>
                  <a:schemeClr val="accent1"/>
                </a:solidFill>
                <a:latin typeface="Arial" panose="020B0604020202020204" pitchFamily="34" charset="0"/>
                <a:cs typeface="Arial" panose="020B0604020202020204" pitchFamily="34" charset="0"/>
              </a:rPr>
              <a:t>4.6.4 </a:t>
            </a:r>
            <a:r>
              <a:rPr lang="en-US" altLang="zh-CN" sz="2600" b="1" dirty="0" smtClean="0">
                <a:solidFill>
                  <a:schemeClr val="accent1"/>
                </a:solidFill>
                <a:latin typeface="Arial" panose="020B0604020202020204" pitchFamily="34" charset="0"/>
                <a:cs typeface="Arial" panose="020B0604020202020204" pitchFamily="34" charset="0"/>
              </a:rPr>
              <a:t>Symmetry Properties</a:t>
            </a:r>
            <a:endParaRPr lang="en-US" sz="26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9748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974277"/>
            <a:ext cx="8372163" cy="574183"/>
          </a:xfrm>
        </p:spPr>
        <p:txBody>
          <a:bodyPr/>
          <a:lstStyle/>
          <a:p>
            <a:r>
              <a:rPr lang="en-US" altLang="zh-CN" dirty="0" smtClean="0">
                <a:latin typeface="Arial" panose="020B0604020202020204" pitchFamily="34" charset="0"/>
                <a:cs typeface="Arial" panose="020B0604020202020204" pitchFamily="34" charset="0"/>
              </a:rPr>
              <a:t>4.2 Preliminary Concepts</a:t>
            </a:r>
            <a:endParaRPr lang="en-US" dirty="0"/>
          </a:p>
        </p:txBody>
      </p:sp>
      <p:sp>
        <p:nvSpPr>
          <p:cNvPr id="7" name="内容占位符 1"/>
          <p:cNvSpPr txBox="1">
            <a:spLocks/>
          </p:cNvSpPr>
          <p:nvPr/>
        </p:nvSpPr>
        <p:spPr>
          <a:xfrm>
            <a:off x="494025" y="1685678"/>
            <a:ext cx="8372163" cy="4921498"/>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Font typeface="Arial" panose="020B0604020202020204" pitchFamily="34" charset="0"/>
              <a:buChar char="•"/>
            </a:pPr>
            <a:r>
              <a:rPr lang="en-US" dirty="0" smtClean="0">
                <a:solidFill>
                  <a:schemeClr val="accent1"/>
                </a:solidFill>
                <a:latin typeface="Arial" panose="020B0604020202020204" pitchFamily="34" charset="0"/>
                <a:cs typeface="Arial" panose="020B0604020202020204" pitchFamily="34" charset="0"/>
              </a:rPr>
              <a:t>Fourier series</a:t>
            </a:r>
          </a:p>
        </p:txBody>
      </p:sp>
      <p:graphicFrame>
        <p:nvGraphicFramePr>
          <p:cNvPr id="2" name="对象 1"/>
          <p:cNvGraphicFramePr>
            <a:graphicFrameLocks noChangeAspect="1"/>
          </p:cNvGraphicFramePr>
          <p:nvPr>
            <p:extLst>
              <p:ext uri="{D42A27DB-BD31-4B8C-83A1-F6EECF244321}">
                <p14:modId xmlns:p14="http://schemas.microsoft.com/office/powerpoint/2010/main" val="2077617370"/>
              </p:ext>
            </p:extLst>
          </p:nvPr>
        </p:nvGraphicFramePr>
        <p:xfrm>
          <a:off x="3124200" y="2131211"/>
          <a:ext cx="2895600" cy="950912"/>
        </p:xfrm>
        <a:graphic>
          <a:graphicData uri="http://schemas.openxmlformats.org/presentationml/2006/ole">
            <mc:AlternateContent xmlns:mc="http://schemas.openxmlformats.org/markup-compatibility/2006">
              <mc:Choice xmlns:v="urn:schemas-microsoft-com:vml" Requires="v">
                <p:oleObj spid="_x0000_s1542" name="Equation" r:id="rId3" imgW="1625400" imgH="533160" progId="Equation.DSMT4">
                  <p:embed/>
                </p:oleObj>
              </mc:Choice>
              <mc:Fallback>
                <p:oleObj name="Equation" r:id="rId3" imgW="1625400" imgH="533160" progId="Equation.DSMT4">
                  <p:embed/>
                  <p:pic>
                    <p:nvPicPr>
                      <p:cNvPr id="0" name=""/>
                      <p:cNvPicPr/>
                      <p:nvPr/>
                    </p:nvPicPr>
                    <p:blipFill>
                      <a:blip r:embed="rId4"/>
                      <a:stretch>
                        <a:fillRect/>
                      </a:stretch>
                    </p:blipFill>
                    <p:spPr>
                      <a:xfrm>
                        <a:off x="3124200" y="2131211"/>
                        <a:ext cx="2895600" cy="950912"/>
                      </a:xfrm>
                      <a:prstGeom prst="rect">
                        <a:avLst/>
                      </a:prstGeom>
                    </p:spPr>
                  </p:pic>
                </p:oleObj>
              </mc:Fallback>
            </mc:AlternateContent>
          </a:graphicData>
        </a:graphic>
      </p:graphicFrame>
      <p:sp>
        <p:nvSpPr>
          <p:cNvPr id="3" name="文本框 2"/>
          <p:cNvSpPr txBox="1"/>
          <p:nvPr/>
        </p:nvSpPr>
        <p:spPr>
          <a:xfrm>
            <a:off x="8015797" y="2401359"/>
            <a:ext cx="1031051"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(4.2-6)</a:t>
            </a:r>
            <a:endParaRPr lang="en-US" sz="24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719091" y="3127143"/>
            <a:ext cx="1024639" cy="461665"/>
          </a:xfrm>
          <a:prstGeom prst="rect">
            <a:avLst/>
          </a:prstGeom>
          <a:noFill/>
        </p:spPr>
        <p:txBody>
          <a:bodyPr wrap="none" rtlCol="0">
            <a:spAutoFit/>
          </a:bodyPr>
          <a:lstStyle/>
          <a:p>
            <a:r>
              <a:rPr lang="en-US" sz="2400" dirty="0">
                <a:solidFill>
                  <a:schemeClr val="accent1"/>
                </a:solidFill>
                <a:latin typeface="Arial" panose="020B0604020202020204" pitchFamily="34" charset="0"/>
                <a:cs typeface="Arial" panose="020B0604020202020204" pitchFamily="34" charset="0"/>
              </a:rPr>
              <a:t>where</a:t>
            </a:r>
          </a:p>
        </p:txBody>
      </p:sp>
      <p:graphicFrame>
        <p:nvGraphicFramePr>
          <p:cNvPr id="8" name="对象 7"/>
          <p:cNvGraphicFramePr>
            <a:graphicFrameLocks noChangeAspect="1"/>
          </p:cNvGraphicFramePr>
          <p:nvPr>
            <p:extLst>
              <p:ext uri="{D42A27DB-BD31-4B8C-83A1-F6EECF244321}">
                <p14:modId xmlns:p14="http://schemas.microsoft.com/office/powerpoint/2010/main" val="1132201432"/>
              </p:ext>
            </p:extLst>
          </p:nvPr>
        </p:nvGraphicFramePr>
        <p:xfrm>
          <a:off x="1179513" y="3516313"/>
          <a:ext cx="6786562" cy="860425"/>
        </p:xfrm>
        <a:graphic>
          <a:graphicData uri="http://schemas.openxmlformats.org/presentationml/2006/ole">
            <mc:AlternateContent xmlns:mc="http://schemas.openxmlformats.org/markup-compatibility/2006">
              <mc:Choice xmlns:v="urn:schemas-microsoft-com:vml" Requires="v">
                <p:oleObj spid="_x0000_s1543" name="Equation" r:id="rId5" imgW="3809880" imgH="482400" progId="Equation.DSMT4">
                  <p:embed/>
                </p:oleObj>
              </mc:Choice>
              <mc:Fallback>
                <p:oleObj name="Equation" r:id="rId5" imgW="3809880" imgH="482400" progId="Equation.DSMT4">
                  <p:embed/>
                  <p:pic>
                    <p:nvPicPr>
                      <p:cNvPr id="2" name="对象 1"/>
                      <p:cNvPicPr/>
                      <p:nvPr/>
                    </p:nvPicPr>
                    <p:blipFill>
                      <a:blip r:embed="rId6"/>
                      <a:stretch>
                        <a:fillRect/>
                      </a:stretch>
                    </p:blipFill>
                    <p:spPr>
                      <a:xfrm>
                        <a:off x="1179513" y="3516313"/>
                        <a:ext cx="6786562" cy="860425"/>
                      </a:xfrm>
                      <a:prstGeom prst="rect">
                        <a:avLst/>
                      </a:prstGeom>
                    </p:spPr>
                  </p:pic>
                </p:oleObj>
              </mc:Fallback>
            </mc:AlternateContent>
          </a:graphicData>
        </a:graphic>
      </p:graphicFrame>
      <p:sp>
        <p:nvSpPr>
          <p:cNvPr id="9" name="文本框 8"/>
          <p:cNvSpPr txBox="1"/>
          <p:nvPr/>
        </p:nvSpPr>
        <p:spPr>
          <a:xfrm>
            <a:off x="8015797" y="3715923"/>
            <a:ext cx="1031051"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(4.2-7)</a:t>
            </a:r>
            <a:endParaRPr lang="en-US" sz="2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719091" y="4794810"/>
            <a:ext cx="7718739" cy="830997"/>
          </a:xfrm>
          <a:prstGeom prst="rect">
            <a:avLst/>
          </a:prstGeom>
          <a:noFill/>
        </p:spPr>
        <p:txBody>
          <a:bodyPr wrap="square" rtlCol="0">
            <a:spAutoFit/>
          </a:bodyPr>
          <a:lstStyle/>
          <a:p>
            <a:r>
              <a:rPr lang="en-US" sz="2400" dirty="0">
                <a:solidFill>
                  <a:schemeClr val="accent1"/>
                </a:solidFill>
                <a:latin typeface="Arial" panose="020B0604020202020204" pitchFamily="34" charset="0"/>
                <a:cs typeface="Arial" panose="020B0604020202020204" pitchFamily="34" charset="0"/>
              </a:rPr>
              <a:t>Eq. (4.2-6) is an expansion of sines and cosines follows from </a:t>
            </a:r>
            <a:r>
              <a:rPr lang="en-US" sz="2400" b="1" dirty="0" smtClean="0">
                <a:solidFill>
                  <a:schemeClr val="accent1"/>
                </a:solidFill>
                <a:latin typeface="Arial" panose="020B0604020202020204" pitchFamily="34" charset="0"/>
                <a:cs typeface="Arial" panose="020B0604020202020204" pitchFamily="34" charset="0"/>
              </a:rPr>
              <a:t>Euler’s </a:t>
            </a:r>
            <a:r>
              <a:rPr lang="en-US" sz="2400" b="1" dirty="0">
                <a:solidFill>
                  <a:schemeClr val="accent1"/>
                </a:solidFill>
                <a:latin typeface="Arial" panose="020B0604020202020204" pitchFamily="34" charset="0"/>
                <a:cs typeface="Arial" panose="020B0604020202020204" pitchFamily="34" charset="0"/>
              </a:rPr>
              <a:t>formula</a:t>
            </a:r>
          </a:p>
        </p:txBody>
      </p:sp>
      <p:graphicFrame>
        <p:nvGraphicFramePr>
          <p:cNvPr id="10" name="对象 9"/>
          <p:cNvGraphicFramePr>
            <a:graphicFrameLocks noChangeAspect="1"/>
          </p:cNvGraphicFramePr>
          <p:nvPr>
            <p:extLst>
              <p:ext uri="{D42A27DB-BD31-4B8C-83A1-F6EECF244321}">
                <p14:modId xmlns:p14="http://schemas.microsoft.com/office/powerpoint/2010/main" val="1644399187"/>
              </p:ext>
            </p:extLst>
          </p:nvPr>
        </p:nvGraphicFramePr>
        <p:xfrm>
          <a:off x="3119437" y="5763025"/>
          <a:ext cx="2905125" cy="531813"/>
        </p:xfrm>
        <a:graphic>
          <a:graphicData uri="http://schemas.openxmlformats.org/presentationml/2006/ole">
            <mc:AlternateContent xmlns:mc="http://schemas.openxmlformats.org/markup-compatibility/2006">
              <mc:Choice xmlns:v="urn:schemas-microsoft-com:vml" Requires="v">
                <p:oleObj spid="_x0000_s1544" name="Equation" r:id="rId7" imgW="1600200" imgH="291960" progId="Equation.DSMT4">
                  <p:embed/>
                </p:oleObj>
              </mc:Choice>
              <mc:Fallback>
                <p:oleObj name="Equation" r:id="rId7" imgW="1600200" imgH="291960" progId="Equation.DSMT4">
                  <p:embed/>
                  <p:pic>
                    <p:nvPicPr>
                      <p:cNvPr id="0" name=""/>
                      <p:cNvPicPr/>
                      <p:nvPr/>
                    </p:nvPicPr>
                    <p:blipFill>
                      <a:blip r:embed="rId8"/>
                      <a:stretch>
                        <a:fillRect/>
                      </a:stretch>
                    </p:blipFill>
                    <p:spPr>
                      <a:xfrm>
                        <a:off x="3119437" y="5763025"/>
                        <a:ext cx="2905125" cy="531813"/>
                      </a:xfrm>
                      <a:prstGeom prst="rect">
                        <a:avLst/>
                      </a:prstGeom>
                    </p:spPr>
                  </p:pic>
                </p:oleObj>
              </mc:Fallback>
            </mc:AlternateContent>
          </a:graphicData>
        </a:graphic>
      </p:graphicFrame>
    </p:spTree>
    <p:extLst>
      <p:ext uri="{BB962C8B-B14F-4D97-AF65-F5344CB8AC3E}">
        <p14:creationId xmlns:p14="http://schemas.microsoft.com/office/powerpoint/2010/main" val="3624108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4.6.5 Fourier Spectrum and Phase Angle</a:t>
            </a:r>
            <a:endParaRPr lang="en-US" sz="2800" dirty="0"/>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2" y="1566217"/>
            <a:ext cx="5305424" cy="523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75455" b="91411"/>
          <a:stretch/>
        </p:blipFill>
        <p:spPr bwMode="auto">
          <a:xfrm>
            <a:off x="5391149" y="1575509"/>
            <a:ext cx="663422" cy="647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文本框 19"/>
          <p:cNvSpPr txBox="1"/>
          <p:nvPr/>
        </p:nvSpPr>
        <p:spPr>
          <a:xfrm>
            <a:off x="5497681" y="2660244"/>
            <a:ext cx="3475038" cy="3046988"/>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4.24</a:t>
            </a:r>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(a) Image. (b) Spectrum showing bright spots in the four corners. </a:t>
            </a:r>
          </a:p>
          <a:p>
            <a:r>
              <a:rPr lang="en-US" sz="2400" dirty="0" smtClean="0">
                <a:latin typeface="Arial" panose="020B0604020202020204" pitchFamily="34" charset="0"/>
                <a:cs typeface="Arial" panose="020B0604020202020204" pitchFamily="34" charset="0"/>
              </a:rPr>
              <a:t>(c) Centered spectrum. (d) Results showing increased detail after a long transformation.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2536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4.6.5 Fourier Spectrum and Phase Angle</a:t>
            </a:r>
            <a:endParaRPr lang="en-US" sz="2800"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509"/>
          <a:stretch/>
        </p:blipFill>
        <p:spPr bwMode="auto">
          <a:xfrm>
            <a:off x="98952" y="1575094"/>
            <a:ext cx="5180654" cy="521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5497681" y="2660244"/>
            <a:ext cx="3475038" cy="3416320"/>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Figure 4.25</a:t>
            </a:r>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(a) The </a:t>
            </a:r>
            <a:r>
              <a:rPr lang="en-US" sz="2400" dirty="0">
                <a:latin typeface="Arial" panose="020B0604020202020204" pitchFamily="34" charset="0"/>
                <a:cs typeface="Arial" panose="020B0604020202020204" pitchFamily="34" charset="0"/>
              </a:rPr>
              <a:t>rectangle in Fig. 4.24(a) translated, and (b) the corresponding spectrum. </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c) Rotated rectangle, and </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d) the corresponding spectrum. </a:t>
            </a:r>
          </a:p>
        </p:txBody>
      </p:sp>
      <p:pic>
        <p:nvPicPr>
          <p:cNvPr id="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75455" b="91411"/>
          <a:stretch/>
        </p:blipFill>
        <p:spPr bwMode="auto">
          <a:xfrm>
            <a:off x="5391149" y="1575509"/>
            <a:ext cx="663422" cy="647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273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4.6.5 Fourier Spectrum and Phase Angle</a:t>
            </a:r>
            <a:endParaRPr lang="en-US" sz="2800" dirty="0"/>
          </a:p>
        </p:txBody>
      </p:sp>
      <p:sp>
        <p:nvSpPr>
          <p:cNvPr id="20" name="文本框 19"/>
          <p:cNvSpPr txBox="1"/>
          <p:nvPr/>
        </p:nvSpPr>
        <p:spPr>
          <a:xfrm>
            <a:off x="144277" y="5074947"/>
            <a:ext cx="8855446" cy="1569660"/>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4.26 </a:t>
            </a:r>
            <a:r>
              <a:rPr lang="en-US" sz="2400" dirty="0" smtClean="0">
                <a:latin typeface="Arial" panose="020B0604020202020204" pitchFamily="34" charset="0"/>
                <a:cs typeface="Arial" panose="020B0604020202020204" pitchFamily="34" charset="0"/>
              </a:rPr>
              <a:t>Phase angle array corresponding (a) to the image of the centered rectangle in Fig. 4.24(a), (b) to the translated image in Fig. 4.25(a), and (c) to the rotated image in Fig. 4.25(c).</a:t>
            </a:r>
            <a:endParaRPr lang="en-US" sz="2400" dirty="0">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8" r="1319" b="33472"/>
          <a:stretch/>
        </p:blipFill>
        <p:spPr bwMode="auto">
          <a:xfrm>
            <a:off x="144277" y="1774939"/>
            <a:ext cx="8855446" cy="295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2017" b="22256"/>
          <a:stretch/>
        </p:blipFill>
        <p:spPr bwMode="auto">
          <a:xfrm>
            <a:off x="196565" y="4729394"/>
            <a:ext cx="941808" cy="3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7639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25720" name="Equation" r:id="rId3" imgW="914400" imgH="198720" progId="Equation.DSMT4">
                  <p:embed/>
                </p:oleObj>
              </mc:Choice>
              <mc:Fallback>
                <p:oleObj name="Equation" r:id="rId3" imgW="914400" imgH="198720" progId="Equation.DSMT4">
                  <p:embed/>
                  <p:pic>
                    <p:nvPicPr>
                      <p:cNvPr id="4" name="对象 3"/>
                      <p:cNvPicPr/>
                      <p:nvPr/>
                    </p:nvPicPr>
                    <p:blipFill>
                      <a:blip r:embed="rId4"/>
                      <a:stretch>
                        <a:fillRect/>
                      </a:stretch>
                    </p:blipFill>
                    <p:spPr>
                      <a:xfrm>
                        <a:off x="5384800" y="3289300"/>
                        <a:ext cx="914400" cy="198438"/>
                      </a:xfrm>
                      <a:prstGeom prst="rect">
                        <a:avLst/>
                      </a:prstGeom>
                    </p:spPr>
                  </p:pic>
                </p:oleObj>
              </mc:Fallback>
            </mc:AlternateContent>
          </a:graphicData>
        </a:graphic>
      </p:graphicFrame>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456" r="1369" b="27729"/>
          <a:stretch/>
        </p:blipFill>
        <p:spPr bwMode="auto">
          <a:xfrm>
            <a:off x="1176262" y="1018617"/>
            <a:ext cx="6791475" cy="454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10"/>
          <p:cNvSpPr txBox="1"/>
          <p:nvPr/>
        </p:nvSpPr>
        <p:spPr>
          <a:xfrm>
            <a:off x="891993" y="5558891"/>
            <a:ext cx="7360012" cy="892552"/>
          </a:xfrm>
          <a:prstGeom prst="rect">
            <a:avLst/>
          </a:prstGeom>
          <a:noFill/>
        </p:spPr>
        <p:txBody>
          <a:bodyPr wrap="square" rtlCol="0">
            <a:spAutoFit/>
          </a:bodyPr>
          <a:lstStyle/>
          <a:p>
            <a:r>
              <a:rPr lang="en-US" sz="2600" b="1" dirty="0" smtClean="0">
                <a:latin typeface="Arial" panose="020B0604020202020204" pitchFamily="34" charset="0"/>
                <a:cs typeface="Arial" panose="020B0604020202020204" pitchFamily="34" charset="0"/>
              </a:rPr>
              <a:t>Figure 4.27 </a:t>
            </a:r>
            <a:r>
              <a:rPr lang="en-US" sz="2600" dirty="0" smtClean="0">
                <a:latin typeface="Arial" panose="020B0604020202020204" pitchFamily="34" charset="0"/>
                <a:cs typeface="Arial" panose="020B0604020202020204" pitchFamily="34" charset="0"/>
              </a:rPr>
              <a:t>Further illustration of the properties of the Fourier spectrum and phase angle</a:t>
            </a:r>
            <a:r>
              <a:rPr lang="en-US" altLang="zh-CN" sz="2600" dirty="0" smtClean="0">
                <a:latin typeface="Arial" panose="020B0604020202020204" pitchFamily="34" charset="0"/>
                <a:cs typeface="Arial" panose="020B0604020202020204" pitchFamily="34" charset="0"/>
              </a:rPr>
              <a:t>.</a:t>
            </a:r>
            <a:endParaRPr lang="en-US" sz="2600" dirty="0">
              <a:latin typeface="Arial" panose="020B0604020202020204" pitchFamily="34" charset="0"/>
              <a:cs typeface="Arial" panose="020B0604020202020204" pitchFamily="34" charset="0"/>
            </a:endParaRPr>
          </a:p>
        </p:txBody>
      </p:sp>
      <p:pic>
        <p:nvPicPr>
          <p:cNvPr id="1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74294" r="90791" b="18994"/>
          <a:stretch/>
        </p:blipFill>
        <p:spPr bwMode="auto">
          <a:xfrm>
            <a:off x="209020" y="4918604"/>
            <a:ext cx="967242" cy="64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7848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4.6.6 The 2-D Convolution Theorem</a:t>
            </a:r>
            <a:endParaRPr lang="en-US" sz="2800" dirty="0"/>
          </a:p>
        </p:txBody>
      </p:sp>
      <p:sp>
        <p:nvSpPr>
          <p:cNvPr id="6" name="内容占位符 1"/>
          <p:cNvSpPr>
            <a:spLocks noGrp="1"/>
          </p:cNvSpPr>
          <p:nvPr>
            <p:ph sz="quarter" idx="10"/>
          </p:nvPr>
        </p:nvSpPr>
        <p:spPr>
          <a:xfrm>
            <a:off x="494025" y="1685678"/>
            <a:ext cx="8372163" cy="4921498"/>
          </a:xfrm>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2-D circular convolution</a:t>
            </a:r>
          </a:p>
          <a:p>
            <a:pPr>
              <a:lnSpc>
                <a:spcPct val="100000"/>
              </a:lnSpc>
              <a:spcBef>
                <a:spcPts val="600"/>
              </a:spcBef>
              <a:buFont typeface="Arial" panose="020B0604020202020204" pitchFamily="34" charset="0"/>
              <a:buChar char="•"/>
            </a:pPr>
            <a:endParaRPr lang="en-US" altLang="zh-CN" sz="2800"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altLang="zh-CN" sz="2800" dirty="0" smtClean="0">
              <a:solidFill>
                <a:schemeClr val="accent1"/>
              </a:solidFill>
              <a:latin typeface="Arial" panose="020B0604020202020204" pitchFamily="34" charset="0"/>
              <a:cs typeface="Arial" panose="020B0604020202020204" pitchFamily="34" charset="0"/>
            </a:endParaRPr>
          </a:p>
          <a:p>
            <a:pPr marL="457200" lvl="1" indent="0">
              <a:buNone/>
            </a:pPr>
            <a:r>
              <a:rPr lang="en-US" altLang="zh-CN" sz="2600" dirty="0" smtClean="0">
                <a:solidFill>
                  <a:schemeClr val="accent1"/>
                </a:solidFill>
                <a:latin typeface="Arial" panose="020B0604020202020204" pitchFamily="34" charset="0"/>
                <a:cs typeface="Arial" panose="020B0604020202020204" pitchFamily="34" charset="0"/>
              </a:rPr>
              <a:t>for </a:t>
            </a:r>
            <a:r>
              <a:rPr lang="en-US" altLang="zh-CN" sz="2600" i="1" dirty="0" smtClean="0">
                <a:solidFill>
                  <a:schemeClr val="accent1"/>
                </a:solidFill>
                <a:latin typeface="Times New Roman" panose="02020603050405020304" pitchFamily="18" charset="0"/>
                <a:cs typeface="Times New Roman" panose="02020603050405020304" pitchFamily="18" charset="0"/>
              </a:rPr>
              <a:t>x</a:t>
            </a:r>
            <a:r>
              <a:rPr lang="en-US" altLang="zh-CN" sz="2600" dirty="0" smtClean="0">
                <a:solidFill>
                  <a:schemeClr val="accent1"/>
                </a:solidFill>
                <a:latin typeface="Times New Roman" panose="02020603050405020304" pitchFamily="18" charset="0"/>
                <a:cs typeface="Times New Roman" panose="02020603050405020304" pitchFamily="18" charset="0"/>
              </a:rPr>
              <a:t> = </a:t>
            </a:r>
            <a:r>
              <a:rPr lang="en-US" sz="2600" dirty="0" smtClean="0">
                <a:solidFill>
                  <a:schemeClr val="accent1"/>
                </a:solidFill>
                <a:latin typeface="Times New Roman" panose="02020603050405020304" pitchFamily="18" charset="0"/>
                <a:cs typeface="Times New Roman" panose="02020603050405020304" pitchFamily="18" charset="0"/>
              </a:rPr>
              <a:t>0,1,2</a:t>
            </a:r>
            <a:r>
              <a:rPr lang="en-US" sz="2600" dirty="0">
                <a:solidFill>
                  <a:schemeClr val="accent1"/>
                </a:solidFill>
                <a:latin typeface="Times New Roman" panose="02020603050405020304" pitchFamily="18" charset="0"/>
                <a:cs typeface="Times New Roman" panose="02020603050405020304" pitchFamily="18" charset="0"/>
              </a:rPr>
              <a:t>, ..., </a:t>
            </a:r>
            <a:r>
              <a:rPr lang="en-US" sz="2600" i="1" dirty="0">
                <a:solidFill>
                  <a:schemeClr val="accent1"/>
                </a:solidFill>
                <a:latin typeface="Times New Roman" panose="02020603050405020304" pitchFamily="18" charset="0"/>
                <a:cs typeface="Times New Roman" panose="02020603050405020304" pitchFamily="18" charset="0"/>
              </a:rPr>
              <a:t>M</a:t>
            </a:r>
            <a:r>
              <a:rPr lang="en-US" sz="2600" dirty="0">
                <a:solidFill>
                  <a:schemeClr val="accent1"/>
                </a:solidFill>
                <a:latin typeface="Times New Roman" panose="02020603050405020304" pitchFamily="18" charset="0"/>
                <a:cs typeface="Times New Roman" panose="02020603050405020304" pitchFamily="18" charset="0"/>
              </a:rPr>
              <a:t> – </a:t>
            </a:r>
            <a:r>
              <a:rPr lang="en-US" sz="2600" dirty="0" smtClean="0">
                <a:solidFill>
                  <a:schemeClr val="accent1"/>
                </a:solidFill>
                <a:latin typeface="Times New Roman" panose="02020603050405020304" pitchFamily="18" charset="0"/>
                <a:cs typeface="Times New Roman" panose="02020603050405020304" pitchFamily="18" charset="0"/>
              </a:rPr>
              <a:t>1 </a:t>
            </a:r>
            <a:r>
              <a:rPr lang="en-US" sz="2600" dirty="0" smtClean="0">
                <a:solidFill>
                  <a:schemeClr val="accent1"/>
                </a:solidFill>
                <a:latin typeface="Arial" panose="020B0604020202020204" pitchFamily="34" charset="0"/>
                <a:cs typeface="Arial" panose="020B0604020202020204" pitchFamily="34" charset="0"/>
              </a:rPr>
              <a:t>and</a:t>
            </a:r>
            <a:r>
              <a:rPr lang="en-US" sz="2600" dirty="0" smtClean="0">
                <a:solidFill>
                  <a:schemeClr val="accent1"/>
                </a:solidFill>
                <a:latin typeface="Times New Roman" panose="02020603050405020304" pitchFamily="18" charset="0"/>
                <a:cs typeface="Times New Roman" panose="02020603050405020304" pitchFamily="18" charset="0"/>
              </a:rPr>
              <a:t> </a:t>
            </a:r>
            <a:r>
              <a:rPr lang="en-US" sz="2600" i="1" dirty="0" smtClean="0">
                <a:solidFill>
                  <a:schemeClr val="accent1"/>
                </a:solidFill>
                <a:latin typeface="Times New Roman" panose="02020603050405020304" pitchFamily="18" charset="0"/>
                <a:cs typeface="Times New Roman" panose="02020603050405020304" pitchFamily="18" charset="0"/>
              </a:rPr>
              <a:t>y</a:t>
            </a:r>
            <a:r>
              <a:rPr lang="en-US" sz="2600" dirty="0" smtClean="0">
                <a:solidFill>
                  <a:schemeClr val="accent1"/>
                </a:solidFill>
                <a:latin typeface="Times New Roman" panose="02020603050405020304" pitchFamily="18" charset="0"/>
                <a:cs typeface="Times New Roman" panose="02020603050405020304" pitchFamily="18" charset="0"/>
              </a:rPr>
              <a:t> = 0,1,2, …, </a:t>
            </a:r>
            <a:r>
              <a:rPr lang="en-US" sz="2600" i="1" dirty="0" smtClean="0">
                <a:solidFill>
                  <a:schemeClr val="accent1"/>
                </a:solidFill>
                <a:latin typeface="Times New Roman" panose="02020603050405020304" pitchFamily="18" charset="0"/>
                <a:cs typeface="Times New Roman" panose="02020603050405020304" pitchFamily="18" charset="0"/>
              </a:rPr>
              <a:t>N</a:t>
            </a:r>
            <a:r>
              <a:rPr lang="en-US" sz="2600" dirty="0" smtClean="0">
                <a:solidFill>
                  <a:schemeClr val="accent1"/>
                </a:solidFill>
                <a:latin typeface="Times New Roman" panose="02020603050405020304" pitchFamily="18" charset="0"/>
                <a:cs typeface="Times New Roman" panose="02020603050405020304" pitchFamily="18" charset="0"/>
              </a:rPr>
              <a:t> – 1.</a:t>
            </a:r>
            <a:endParaRPr lang="en-US" sz="2600" dirty="0">
              <a:solidFill>
                <a:schemeClr val="accent1"/>
              </a:solidFill>
              <a:latin typeface="Times New Roman" panose="02020603050405020304" pitchFamily="18" charset="0"/>
              <a:cs typeface="Times New Roman" panose="02020603050405020304" pitchFamily="18" charset="0"/>
            </a:endParaRPr>
          </a:p>
          <a:p>
            <a:pPr>
              <a:lnSpc>
                <a:spcPct val="100000"/>
              </a:lnSpc>
              <a:spcBef>
                <a:spcPts val="600"/>
              </a:spcBef>
              <a:buFont typeface="Arial" panose="020B0604020202020204" pitchFamily="34" charset="0"/>
              <a:buChar char="•"/>
            </a:pPr>
            <a:endParaRPr lang="en-US" altLang="zh-CN" sz="28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The 2-D convolution theorem</a:t>
            </a:r>
          </a:p>
        </p:txBody>
      </p:sp>
      <p:sp>
        <p:nvSpPr>
          <p:cNvPr id="9" name="文本框 8"/>
          <p:cNvSpPr txBox="1"/>
          <p:nvPr/>
        </p:nvSpPr>
        <p:spPr>
          <a:xfrm>
            <a:off x="7821465" y="2487419"/>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(4.6-23)</a:t>
            </a:r>
            <a:endParaRPr lang="en-US" sz="2600" dirty="0">
              <a:latin typeface="Times New Roman" panose="02020603050405020304" pitchFamily="18" charset="0"/>
              <a:cs typeface="Times New Roman" panose="02020603050405020304"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704702816"/>
              </p:ext>
            </p:extLst>
          </p:nvPr>
        </p:nvGraphicFramePr>
        <p:xfrm>
          <a:off x="1304778" y="2249940"/>
          <a:ext cx="6516687" cy="936625"/>
        </p:xfrm>
        <a:graphic>
          <a:graphicData uri="http://schemas.openxmlformats.org/presentationml/2006/ole">
            <mc:AlternateContent xmlns:mc="http://schemas.openxmlformats.org/markup-compatibility/2006">
              <mc:Choice xmlns:v="urn:schemas-microsoft-com:vml" Requires="v">
                <p:oleObj spid="_x0000_s27961" name="Equation" r:id="rId3" imgW="3454200" imgH="495000" progId="Equation.DSMT4">
                  <p:embed/>
                </p:oleObj>
              </mc:Choice>
              <mc:Fallback>
                <p:oleObj name="Equation" r:id="rId3" imgW="3454200" imgH="495000" progId="Equation.DSMT4">
                  <p:embed/>
                  <p:pic>
                    <p:nvPicPr>
                      <p:cNvPr id="11" name="对象 10"/>
                      <p:cNvPicPr/>
                      <p:nvPr/>
                    </p:nvPicPr>
                    <p:blipFill>
                      <a:blip r:embed="rId4"/>
                      <a:stretch>
                        <a:fillRect/>
                      </a:stretch>
                    </p:blipFill>
                    <p:spPr>
                      <a:xfrm>
                        <a:off x="1304778" y="2249940"/>
                        <a:ext cx="6516687" cy="93662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593807891"/>
              </p:ext>
            </p:extLst>
          </p:nvPr>
        </p:nvGraphicFramePr>
        <p:xfrm>
          <a:off x="2200275" y="4846284"/>
          <a:ext cx="4741863" cy="455613"/>
        </p:xfrm>
        <a:graphic>
          <a:graphicData uri="http://schemas.openxmlformats.org/presentationml/2006/ole">
            <mc:AlternateContent xmlns:mc="http://schemas.openxmlformats.org/markup-compatibility/2006">
              <mc:Choice xmlns:v="urn:schemas-microsoft-com:vml" Requires="v">
                <p:oleObj spid="_x0000_s27962" name="Equation" r:id="rId5" imgW="2514600" imgH="241200" progId="Equation.DSMT4">
                  <p:embed/>
                </p:oleObj>
              </mc:Choice>
              <mc:Fallback>
                <p:oleObj name="Equation" r:id="rId5" imgW="2514600" imgH="241200" progId="Equation.DSMT4">
                  <p:embed/>
                  <p:pic>
                    <p:nvPicPr>
                      <p:cNvPr id="10" name="对象 9"/>
                      <p:cNvPicPr/>
                      <p:nvPr/>
                    </p:nvPicPr>
                    <p:blipFill>
                      <a:blip r:embed="rId6"/>
                      <a:stretch>
                        <a:fillRect/>
                      </a:stretch>
                    </p:blipFill>
                    <p:spPr>
                      <a:xfrm>
                        <a:off x="2200275" y="4846284"/>
                        <a:ext cx="4741863" cy="455613"/>
                      </a:xfrm>
                      <a:prstGeom prst="rect">
                        <a:avLst/>
                      </a:prstGeom>
                    </p:spPr>
                  </p:pic>
                </p:oleObj>
              </mc:Fallback>
            </mc:AlternateContent>
          </a:graphicData>
        </a:graphic>
      </p:graphicFrame>
      <p:sp>
        <p:nvSpPr>
          <p:cNvPr id="12" name="文本框 11"/>
          <p:cNvSpPr txBox="1"/>
          <p:nvPr/>
        </p:nvSpPr>
        <p:spPr>
          <a:xfrm>
            <a:off x="7805072" y="4801116"/>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(4.6-24)</a:t>
            </a:r>
            <a:endParaRPr lang="en-US" sz="2600" dirty="0">
              <a:latin typeface="Times New Roman" panose="02020603050405020304" pitchFamily="18" charset="0"/>
              <a:cs typeface="Times New Roman" panose="02020603050405020304" pitchFamily="18"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3634026840"/>
              </p:ext>
            </p:extLst>
          </p:nvPr>
        </p:nvGraphicFramePr>
        <p:xfrm>
          <a:off x="2200275" y="5492397"/>
          <a:ext cx="4741863" cy="455612"/>
        </p:xfrm>
        <a:graphic>
          <a:graphicData uri="http://schemas.openxmlformats.org/presentationml/2006/ole">
            <mc:AlternateContent xmlns:mc="http://schemas.openxmlformats.org/markup-compatibility/2006">
              <mc:Choice xmlns:v="urn:schemas-microsoft-com:vml" Requires="v">
                <p:oleObj spid="_x0000_s27963" name="Equation" r:id="rId7" imgW="2514600" imgH="241200" progId="Equation.DSMT4">
                  <p:embed/>
                </p:oleObj>
              </mc:Choice>
              <mc:Fallback>
                <p:oleObj name="Equation" r:id="rId7" imgW="2514600" imgH="241200" progId="Equation.DSMT4">
                  <p:embed/>
                  <p:pic>
                    <p:nvPicPr>
                      <p:cNvPr id="11" name="对象 10"/>
                      <p:cNvPicPr/>
                      <p:nvPr/>
                    </p:nvPicPr>
                    <p:blipFill>
                      <a:blip r:embed="rId8"/>
                      <a:stretch>
                        <a:fillRect/>
                      </a:stretch>
                    </p:blipFill>
                    <p:spPr>
                      <a:xfrm>
                        <a:off x="2200275" y="5492397"/>
                        <a:ext cx="4741863" cy="455612"/>
                      </a:xfrm>
                      <a:prstGeom prst="rect">
                        <a:avLst/>
                      </a:prstGeom>
                    </p:spPr>
                  </p:pic>
                </p:oleObj>
              </mc:Fallback>
            </mc:AlternateContent>
          </a:graphicData>
        </a:graphic>
      </p:graphicFrame>
      <p:sp>
        <p:nvSpPr>
          <p:cNvPr id="14" name="文本框 13"/>
          <p:cNvSpPr txBox="1"/>
          <p:nvPr/>
        </p:nvSpPr>
        <p:spPr>
          <a:xfrm>
            <a:off x="7805072" y="5447488"/>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(4.6-25)</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876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4774"/>
            <a:ext cx="9144000" cy="561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对象 3"/>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28771" name="Equation" r:id="rId3" imgW="914400" imgH="198720" progId="Equation.DSMT4">
                  <p:embed/>
                </p:oleObj>
              </mc:Choice>
              <mc:Fallback>
                <p:oleObj name="Equation" r:id="rId3" imgW="914400" imgH="198720" progId="Equation.DSMT4">
                  <p:embed/>
                  <p:pic>
                    <p:nvPicPr>
                      <p:cNvPr id="4" name="对象 3"/>
                      <p:cNvPicPr/>
                      <p:nvPr/>
                    </p:nvPicPr>
                    <p:blipFill>
                      <a:blip r:embed="rId4"/>
                      <a:stretch>
                        <a:fillRect/>
                      </a:stretch>
                    </p:blipFill>
                    <p:spPr>
                      <a:xfrm>
                        <a:off x="5384800" y="3289300"/>
                        <a:ext cx="914400" cy="198438"/>
                      </a:xfrm>
                      <a:prstGeom prst="rect">
                        <a:avLst/>
                      </a:prstGeom>
                    </p:spPr>
                  </p:pic>
                </p:oleObj>
              </mc:Fallback>
            </mc:AlternateContent>
          </a:graphicData>
        </a:graphic>
      </p:graphicFrame>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80" t="613" r="2494" b="8505"/>
          <a:stretch/>
        </p:blipFill>
        <p:spPr bwMode="auto">
          <a:xfrm>
            <a:off x="77078" y="104774"/>
            <a:ext cx="5583947" cy="665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5738103" y="1453817"/>
            <a:ext cx="3203575" cy="526297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4.28</a:t>
            </a:r>
            <a:r>
              <a:rPr lang="en-US" sz="2400" dirty="0" smtClean="0">
                <a:latin typeface="Arial" panose="020B0604020202020204" pitchFamily="34" charset="0"/>
                <a:cs typeface="Arial" panose="020B0604020202020204" pitchFamily="34" charset="0"/>
              </a:rPr>
              <a:t> </a:t>
            </a:r>
          </a:p>
          <a:p>
            <a:r>
              <a:rPr lang="en-US" sz="2400" dirty="0" smtClean="0">
                <a:latin typeface="Arial" panose="020B0604020202020204" pitchFamily="34" charset="0"/>
                <a:cs typeface="Arial" panose="020B0604020202020204" pitchFamily="34" charset="0"/>
              </a:rPr>
              <a:t>Left column: convolution of two discrete functions obtained using the approach discussed in Section 3.4.2. The result in (e) is correct. </a:t>
            </a:r>
          </a:p>
          <a:p>
            <a:r>
              <a:rPr lang="en-US" sz="2400" dirty="0" smtClean="0">
                <a:latin typeface="Arial" panose="020B0604020202020204" pitchFamily="34" charset="0"/>
                <a:cs typeface="Arial" panose="020B0604020202020204" pitchFamily="34" charset="0"/>
              </a:rPr>
              <a:t>Right column: Convolution of the same functions, but taking into account the periodicity implied by the DFT. </a:t>
            </a:r>
            <a:endParaRPr lang="en-US" sz="2400" dirty="0">
              <a:latin typeface="Arial" panose="020B0604020202020204" pitchFamily="34" charset="0"/>
              <a:cs typeface="Arial" panose="020B0604020202020204" pitchFamily="34" charset="0"/>
            </a:endParaRPr>
          </a:p>
        </p:txBody>
      </p:sp>
      <p:pic>
        <p:nvPicPr>
          <p:cNvPr id="8"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3249" r="71694" b="85903"/>
          <a:stretch/>
        </p:blipFill>
        <p:spPr bwMode="auto">
          <a:xfrm>
            <a:off x="5842000" y="104774"/>
            <a:ext cx="543703" cy="1336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359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4.6.7 Summary of 2-D DFT definitions and</a:t>
            </a:r>
            <a:br>
              <a:rPr lang="en-US" altLang="zh-CN" sz="2800" dirty="0" smtClean="0">
                <a:latin typeface="Arial" panose="020B0604020202020204" pitchFamily="34" charset="0"/>
                <a:cs typeface="Arial" panose="020B0604020202020204" pitchFamily="34" charset="0"/>
              </a:rPr>
            </a:br>
            <a:r>
              <a:rPr lang="en-US" altLang="zh-CN" sz="2800" dirty="0" smtClean="0">
                <a:latin typeface="Arial" panose="020B0604020202020204" pitchFamily="34" charset="0"/>
                <a:cs typeface="Arial" panose="020B0604020202020204" pitchFamily="34" charset="0"/>
              </a:rPr>
              <a:t>         corresponding expressions</a:t>
            </a:r>
            <a:endParaRPr lang="en-US" sz="2800" dirty="0"/>
          </a:p>
        </p:txBody>
      </p:sp>
      <p:graphicFrame>
        <p:nvGraphicFramePr>
          <p:cNvPr id="6" name="对象 5"/>
          <p:cNvGraphicFramePr>
            <a:graphicFrameLocks noChangeAspect="1"/>
          </p:cNvGraphicFramePr>
          <p:nvPr>
            <p:extLst>
              <p:ext uri="{D42A27DB-BD31-4B8C-83A1-F6EECF244321}">
                <p14:modId xmlns:p14="http://schemas.microsoft.com/office/powerpoint/2010/main" val="357454620"/>
              </p:ext>
            </p:extLst>
          </p:nvPr>
        </p:nvGraphicFramePr>
        <p:xfrm>
          <a:off x="2046287" y="2190681"/>
          <a:ext cx="5051425" cy="935037"/>
        </p:xfrm>
        <a:graphic>
          <a:graphicData uri="http://schemas.openxmlformats.org/presentationml/2006/ole">
            <mc:AlternateContent xmlns:mc="http://schemas.openxmlformats.org/markup-compatibility/2006">
              <mc:Choice xmlns:v="urn:schemas-microsoft-com:vml" Requires="v">
                <p:oleObj spid="_x0000_s30509" name="Equation" r:id="rId3" imgW="2679480" imgH="495000" progId="Equation.DSMT4">
                  <p:embed/>
                </p:oleObj>
              </mc:Choice>
              <mc:Fallback>
                <p:oleObj name="Equation" r:id="rId3" imgW="2679480" imgH="495000" progId="Equation.DSMT4">
                  <p:embed/>
                  <p:pic>
                    <p:nvPicPr>
                      <p:cNvPr id="11" name="对象 10"/>
                      <p:cNvPicPr/>
                      <p:nvPr/>
                    </p:nvPicPr>
                    <p:blipFill>
                      <a:blip r:embed="rId4"/>
                      <a:stretch>
                        <a:fillRect/>
                      </a:stretch>
                    </p:blipFill>
                    <p:spPr>
                      <a:xfrm>
                        <a:off x="2046287" y="2190681"/>
                        <a:ext cx="5051425" cy="9350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807339998"/>
              </p:ext>
            </p:extLst>
          </p:nvPr>
        </p:nvGraphicFramePr>
        <p:xfrm>
          <a:off x="1806574" y="3295373"/>
          <a:ext cx="5530850" cy="885825"/>
        </p:xfrm>
        <a:graphic>
          <a:graphicData uri="http://schemas.openxmlformats.org/presentationml/2006/ole">
            <mc:AlternateContent xmlns:mc="http://schemas.openxmlformats.org/markup-compatibility/2006">
              <mc:Choice xmlns:v="urn:schemas-microsoft-com:vml" Requires="v">
                <p:oleObj spid="_x0000_s30510" name="Equation" r:id="rId5" imgW="2933640" imgH="469800" progId="Equation.DSMT4">
                  <p:embed/>
                </p:oleObj>
              </mc:Choice>
              <mc:Fallback>
                <p:oleObj name="Equation" r:id="rId5" imgW="2933640" imgH="469800" progId="Equation.DSMT4">
                  <p:embed/>
                  <p:pic>
                    <p:nvPicPr>
                      <p:cNvPr id="10" name="对象 9"/>
                      <p:cNvPicPr/>
                      <p:nvPr/>
                    </p:nvPicPr>
                    <p:blipFill>
                      <a:blip r:embed="rId6"/>
                      <a:stretch>
                        <a:fillRect/>
                      </a:stretch>
                    </p:blipFill>
                    <p:spPr>
                      <a:xfrm>
                        <a:off x="1806574" y="3295373"/>
                        <a:ext cx="5530850" cy="885825"/>
                      </a:xfrm>
                      <a:prstGeom prst="rect">
                        <a:avLst/>
                      </a:prstGeom>
                    </p:spPr>
                  </p:pic>
                </p:oleObj>
              </mc:Fallback>
            </mc:AlternateContent>
          </a:graphicData>
        </a:graphic>
      </p:graphicFrame>
      <p:grpSp>
        <p:nvGrpSpPr>
          <p:cNvPr id="12" name="组合 11"/>
          <p:cNvGrpSpPr/>
          <p:nvPr/>
        </p:nvGrpSpPr>
        <p:grpSpPr>
          <a:xfrm>
            <a:off x="260340" y="2899638"/>
            <a:ext cx="2490722" cy="482897"/>
            <a:chOff x="262395" y="2535468"/>
            <a:chExt cx="2490722" cy="482897"/>
          </a:xfrm>
        </p:grpSpPr>
        <p:graphicFrame>
          <p:nvGraphicFramePr>
            <p:cNvPr id="9" name="对象 8"/>
            <p:cNvGraphicFramePr>
              <a:graphicFrameLocks noChangeAspect="1"/>
            </p:cNvGraphicFramePr>
            <p:nvPr>
              <p:extLst>
                <p:ext uri="{D42A27DB-BD31-4B8C-83A1-F6EECF244321}">
                  <p14:modId xmlns:p14="http://schemas.microsoft.com/office/powerpoint/2010/main" val="2634126186"/>
                </p:ext>
              </p:extLst>
            </p:nvPr>
          </p:nvGraphicFramePr>
          <p:xfrm>
            <a:off x="1746642" y="2588153"/>
            <a:ext cx="1006475" cy="430212"/>
          </p:xfrm>
          <a:graphic>
            <a:graphicData uri="http://schemas.openxmlformats.org/presentationml/2006/ole">
              <mc:AlternateContent xmlns:mc="http://schemas.openxmlformats.org/markup-compatibility/2006">
                <mc:Choice xmlns:v="urn:schemas-microsoft-com:vml" Requires="v">
                  <p:oleObj spid="_x0000_s30511" name="Equation" r:id="rId7" imgW="533160" imgH="228600" progId="Equation.DSMT4">
                    <p:embed/>
                  </p:oleObj>
                </mc:Choice>
                <mc:Fallback>
                  <p:oleObj name="Equation" r:id="rId7" imgW="533160" imgH="228600" progId="Equation.DSMT4">
                    <p:embed/>
                    <p:pic>
                      <p:nvPicPr>
                        <p:cNvPr id="8" name="对象 7"/>
                        <p:cNvPicPr/>
                        <p:nvPr/>
                      </p:nvPicPr>
                      <p:blipFill>
                        <a:blip r:embed="rId8"/>
                        <a:stretch>
                          <a:fillRect/>
                        </a:stretch>
                      </p:blipFill>
                      <p:spPr>
                        <a:xfrm>
                          <a:off x="1746642" y="2588153"/>
                          <a:ext cx="1006475" cy="430212"/>
                        </a:xfrm>
                        <a:prstGeom prst="rect">
                          <a:avLst/>
                        </a:prstGeom>
                      </p:spPr>
                    </p:pic>
                  </p:oleObj>
                </mc:Fallback>
              </mc:AlternateContent>
            </a:graphicData>
          </a:graphic>
        </p:graphicFrame>
        <p:sp>
          <p:nvSpPr>
            <p:cNvPr id="11" name="矩形 10"/>
            <p:cNvSpPr/>
            <p:nvPr/>
          </p:nvSpPr>
          <p:spPr>
            <a:xfrm>
              <a:off x="262395" y="2535468"/>
              <a:ext cx="1647439" cy="461665"/>
            </a:xfrm>
            <a:prstGeom prst="rect">
              <a:avLst/>
            </a:prstGeom>
          </p:spPr>
          <p:txBody>
            <a:bodyPr wrap="none">
              <a:spAutoFit/>
            </a:bodyPr>
            <a:lstStyle/>
            <a:p>
              <a:r>
                <a:rPr lang="en-US" sz="2400" dirty="0">
                  <a:solidFill>
                    <a:schemeClr val="accent1"/>
                  </a:solidFill>
                  <a:latin typeface="Arial" panose="020B0604020202020204" pitchFamily="34" charset="0"/>
                  <a:cs typeface="Arial" panose="020B0604020202020204" pitchFamily="34" charset="0"/>
                </a:rPr>
                <a:t>2) IDFT of </a:t>
              </a:r>
            </a:p>
          </p:txBody>
        </p:sp>
      </p:grpSp>
      <p:grpSp>
        <p:nvGrpSpPr>
          <p:cNvPr id="15" name="组合 14"/>
          <p:cNvGrpSpPr/>
          <p:nvPr/>
        </p:nvGrpSpPr>
        <p:grpSpPr>
          <a:xfrm>
            <a:off x="260340" y="1773117"/>
            <a:ext cx="2449463" cy="461665"/>
            <a:chOff x="262395" y="1733485"/>
            <a:chExt cx="2449463" cy="461665"/>
          </a:xfrm>
        </p:grpSpPr>
        <p:graphicFrame>
          <p:nvGraphicFramePr>
            <p:cNvPr id="8" name="对象 7"/>
            <p:cNvGraphicFramePr>
              <a:graphicFrameLocks noChangeAspect="1"/>
            </p:cNvGraphicFramePr>
            <p:nvPr>
              <p:extLst>
                <p:ext uri="{D42A27DB-BD31-4B8C-83A1-F6EECF244321}">
                  <p14:modId xmlns:p14="http://schemas.microsoft.com/office/powerpoint/2010/main" val="1787494616"/>
                </p:ext>
              </p:extLst>
            </p:nvPr>
          </p:nvGraphicFramePr>
          <p:xfrm>
            <a:off x="1683158" y="1760537"/>
            <a:ext cx="1028700" cy="431800"/>
          </p:xfrm>
          <a:graphic>
            <a:graphicData uri="http://schemas.openxmlformats.org/presentationml/2006/ole">
              <mc:AlternateContent xmlns:mc="http://schemas.openxmlformats.org/markup-compatibility/2006">
                <mc:Choice xmlns:v="urn:schemas-microsoft-com:vml" Requires="v">
                  <p:oleObj spid="_x0000_s30512" name="Equation" r:id="rId9" imgW="545760" imgH="228600" progId="Equation.DSMT4">
                    <p:embed/>
                  </p:oleObj>
                </mc:Choice>
                <mc:Fallback>
                  <p:oleObj name="Equation" r:id="rId9" imgW="545760" imgH="228600" progId="Equation.DSMT4">
                    <p:embed/>
                    <p:pic>
                      <p:nvPicPr>
                        <p:cNvPr id="6" name="对象 5"/>
                        <p:cNvPicPr/>
                        <p:nvPr/>
                      </p:nvPicPr>
                      <p:blipFill>
                        <a:blip r:embed="rId10"/>
                        <a:stretch>
                          <a:fillRect/>
                        </a:stretch>
                      </p:blipFill>
                      <p:spPr>
                        <a:xfrm>
                          <a:off x="1683158" y="1760537"/>
                          <a:ext cx="1028700" cy="431800"/>
                        </a:xfrm>
                        <a:prstGeom prst="rect">
                          <a:avLst/>
                        </a:prstGeom>
                      </p:spPr>
                    </p:pic>
                  </p:oleObj>
                </mc:Fallback>
              </mc:AlternateContent>
            </a:graphicData>
          </a:graphic>
        </p:graphicFrame>
        <p:sp>
          <p:nvSpPr>
            <p:cNvPr id="13" name="矩形 12"/>
            <p:cNvSpPr/>
            <p:nvPr/>
          </p:nvSpPr>
          <p:spPr>
            <a:xfrm>
              <a:off x="262395" y="1733485"/>
              <a:ext cx="1562479"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1) DFT </a:t>
              </a:r>
              <a:r>
                <a:rPr lang="en-US" sz="2400" dirty="0">
                  <a:solidFill>
                    <a:schemeClr val="accent1"/>
                  </a:solidFill>
                  <a:latin typeface="Arial" panose="020B0604020202020204" pitchFamily="34" charset="0"/>
                  <a:cs typeface="Arial" panose="020B0604020202020204" pitchFamily="34" charset="0"/>
                </a:rPr>
                <a:t>of </a:t>
              </a:r>
            </a:p>
          </p:txBody>
        </p:sp>
      </p:grpSp>
      <p:sp>
        <p:nvSpPr>
          <p:cNvPr id="18" name="矩形 17"/>
          <p:cNvSpPr/>
          <p:nvPr/>
        </p:nvSpPr>
        <p:spPr>
          <a:xfrm>
            <a:off x="260340" y="4092973"/>
            <a:ext cx="3318537"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3) Polar representation</a:t>
            </a:r>
            <a:endParaRPr lang="en-US" sz="2400" dirty="0">
              <a:solidFill>
                <a:schemeClr val="accent1"/>
              </a:solidFill>
              <a:latin typeface="Arial" panose="020B0604020202020204" pitchFamily="34" charset="0"/>
              <a:cs typeface="Arial" panose="020B0604020202020204" pitchFamily="34" charset="0"/>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1533313363"/>
              </p:ext>
            </p:extLst>
          </p:nvPr>
        </p:nvGraphicFramePr>
        <p:xfrm>
          <a:off x="3002755" y="4518887"/>
          <a:ext cx="3138488" cy="527050"/>
        </p:xfrm>
        <a:graphic>
          <a:graphicData uri="http://schemas.openxmlformats.org/presentationml/2006/ole">
            <mc:AlternateContent xmlns:mc="http://schemas.openxmlformats.org/markup-compatibility/2006">
              <mc:Choice xmlns:v="urn:schemas-microsoft-com:vml" Requires="v">
                <p:oleObj spid="_x0000_s30513" name="Equation" r:id="rId11" imgW="1663560" imgH="279360" progId="Equation.DSMT4">
                  <p:embed/>
                </p:oleObj>
              </mc:Choice>
              <mc:Fallback>
                <p:oleObj name="Equation" r:id="rId11" imgW="1663560" imgH="279360" progId="Equation.DSMT4">
                  <p:embed/>
                  <p:pic>
                    <p:nvPicPr>
                      <p:cNvPr id="6" name="对象 5"/>
                      <p:cNvPicPr/>
                      <p:nvPr/>
                    </p:nvPicPr>
                    <p:blipFill>
                      <a:blip r:embed="rId12"/>
                      <a:stretch>
                        <a:fillRect/>
                      </a:stretch>
                    </p:blipFill>
                    <p:spPr>
                      <a:xfrm>
                        <a:off x="3002755" y="4518887"/>
                        <a:ext cx="3138488" cy="527050"/>
                      </a:xfrm>
                      <a:prstGeom prst="rect">
                        <a:avLst/>
                      </a:prstGeom>
                    </p:spPr>
                  </p:pic>
                </p:oleObj>
              </mc:Fallback>
            </mc:AlternateContent>
          </a:graphicData>
        </a:graphic>
      </p:graphicFrame>
      <p:sp>
        <p:nvSpPr>
          <p:cNvPr id="21" name="矩形 20"/>
          <p:cNvSpPr/>
          <p:nvPr/>
        </p:nvSpPr>
        <p:spPr>
          <a:xfrm>
            <a:off x="260340" y="5034243"/>
            <a:ext cx="1861407" cy="461665"/>
          </a:xfrm>
          <a:prstGeom prst="rect">
            <a:avLst/>
          </a:prstGeom>
        </p:spPr>
        <p:txBody>
          <a:bodyPr wrap="none">
            <a:spAutoFit/>
          </a:bodyPr>
          <a:lstStyle/>
          <a:p>
            <a:r>
              <a:rPr lang="en-US" sz="2400" dirty="0">
                <a:solidFill>
                  <a:schemeClr val="accent1"/>
                </a:solidFill>
                <a:latin typeface="Arial" panose="020B0604020202020204" pitchFamily="34" charset="0"/>
                <a:cs typeface="Arial" panose="020B0604020202020204" pitchFamily="34" charset="0"/>
              </a:rPr>
              <a:t>4</a:t>
            </a:r>
            <a:r>
              <a:rPr lang="en-US" sz="2400" dirty="0" smtClean="0">
                <a:solidFill>
                  <a:schemeClr val="accent1"/>
                </a:solidFill>
                <a:latin typeface="Arial" panose="020B0604020202020204" pitchFamily="34" charset="0"/>
                <a:cs typeface="Arial" panose="020B0604020202020204" pitchFamily="34" charset="0"/>
              </a:rPr>
              <a:t>) </a:t>
            </a:r>
            <a:r>
              <a:rPr lang="en-US" altLang="zh-CN" sz="2400" dirty="0" smtClean="0">
                <a:solidFill>
                  <a:schemeClr val="accent1"/>
                </a:solidFill>
                <a:latin typeface="Arial" panose="020B0604020202020204" pitchFamily="34" charset="0"/>
                <a:cs typeface="Arial" panose="020B0604020202020204" pitchFamily="34" charset="0"/>
              </a:rPr>
              <a:t>Spectrum</a:t>
            </a:r>
            <a:endParaRPr lang="en-US" sz="2400" dirty="0">
              <a:solidFill>
                <a:schemeClr val="accent1"/>
              </a:solidFill>
              <a:latin typeface="Arial" panose="020B0604020202020204" pitchFamily="34" charset="0"/>
              <a:cs typeface="Arial" panose="020B0604020202020204" pitchFamily="34" charset="0"/>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1384188211"/>
              </p:ext>
            </p:extLst>
          </p:nvPr>
        </p:nvGraphicFramePr>
        <p:xfrm>
          <a:off x="2476499" y="5383626"/>
          <a:ext cx="4191000" cy="695325"/>
        </p:xfrm>
        <a:graphic>
          <a:graphicData uri="http://schemas.openxmlformats.org/presentationml/2006/ole">
            <mc:AlternateContent xmlns:mc="http://schemas.openxmlformats.org/markup-compatibility/2006">
              <mc:Choice xmlns:v="urn:schemas-microsoft-com:vml" Requires="v">
                <p:oleObj spid="_x0000_s30514" name="Equation" r:id="rId13" imgW="2222280" imgH="368280" progId="Equation.DSMT4">
                  <p:embed/>
                </p:oleObj>
              </mc:Choice>
              <mc:Fallback>
                <p:oleObj name="Equation" r:id="rId13" imgW="2222280" imgH="368280" progId="Equation.DSMT4">
                  <p:embed/>
                  <p:pic>
                    <p:nvPicPr>
                      <p:cNvPr id="20" name="对象 19"/>
                      <p:cNvPicPr/>
                      <p:nvPr/>
                    </p:nvPicPr>
                    <p:blipFill>
                      <a:blip r:embed="rId14"/>
                      <a:stretch>
                        <a:fillRect/>
                      </a:stretch>
                    </p:blipFill>
                    <p:spPr>
                      <a:xfrm>
                        <a:off x="2476499" y="5383626"/>
                        <a:ext cx="4191000" cy="695325"/>
                      </a:xfrm>
                      <a:prstGeom prst="rect">
                        <a:avLst/>
                      </a:prstGeom>
                    </p:spPr>
                  </p:pic>
                </p:oleObj>
              </mc:Fallback>
            </mc:AlternateContent>
          </a:graphicData>
        </a:graphic>
      </p:graphicFrame>
      <p:sp>
        <p:nvSpPr>
          <p:cNvPr id="24" name="矩形 23"/>
          <p:cNvSpPr/>
          <p:nvPr/>
        </p:nvSpPr>
        <p:spPr>
          <a:xfrm>
            <a:off x="2682699" y="6118642"/>
            <a:ext cx="3778599" cy="492443"/>
          </a:xfrm>
          <a:prstGeom prst="rect">
            <a:avLst/>
          </a:prstGeom>
        </p:spPr>
        <p:txBody>
          <a:bodyPr wrap="none">
            <a:spAutoFit/>
          </a:bodyPr>
          <a:lstStyle/>
          <a:p>
            <a:r>
              <a:rPr lang="en-US" altLang="zh-CN" sz="2600" i="1" dirty="0" smtClean="0">
                <a:latin typeface="Times New Roman" panose="02020603050405020304" pitchFamily="18" charset="0"/>
                <a:cs typeface="Times New Roman" panose="02020603050405020304" pitchFamily="18" charset="0"/>
              </a:rPr>
              <a:t>R</a:t>
            </a:r>
            <a:r>
              <a:rPr lang="en-US" altLang="zh-CN" sz="2600" dirty="0" smtClean="0">
                <a:latin typeface="Times New Roman" panose="02020603050405020304" pitchFamily="18" charset="0"/>
                <a:cs typeface="Times New Roman" panose="02020603050405020304" pitchFamily="18" charset="0"/>
              </a:rPr>
              <a:t> = Real(</a:t>
            </a:r>
            <a:r>
              <a:rPr lang="en-US" altLang="zh-CN" sz="2600" i="1" dirty="0" smtClean="0">
                <a:latin typeface="Times New Roman" panose="02020603050405020304" pitchFamily="18" charset="0"/>
                <a:cs typeface="Times New Roman" panose="02020603050405020304" pitchFamily="18" charset="0"/>
              </a:rPr>
              <a:t>F</a:t>
            </a:r>
            <a:r>
              <a:rPr lang="en-US" altLang="zh-CN" sz="2600" dirty="0" smtClean="0">
                <a:latin typeface="Times New Roman" panose="02020603050405020304" pitchFamily="18" charset="0"/>
                <a:cs typeface="Times New Roman" panose="02020603050405020304" pitchFamily="18" charset="0"/>
              </a:rPr>
              <a:t>);    </a:t>
            </a:r>
            <a:r>
              <a:rPr lang="en-US" altLang="zh-CN" sz="2600" i="1" dirty="0" smtClean="0">
                <a:latin typeface="Times New Roman" panose="02020603050405020304" pitchFamily="18" charset="0"/>
                <a:cs typeface="Times New Roman" panose="02020603050405020304" pitchFamily="18" charset="0"/>
              </a:rPr>
              <a:t>I</a:t>
            </a:r>
            <a:r>
              <a:rPr lang="en-US" altLang="zh-CN" sz="2600" dirty="0" smtClean="0">
                <a:latin typeface="Times New Roman" panose="02020603050405020304" pitchFamily="18" charset="0"/>
                <a:cs typeface="Times New Roman" panose="02020603050405020304" pitchFamily="18" charset="0"/>
              </a:rPr>
              <a:t> = Imag(</a:t>
            </a:r>
            <a:r>
              <a:rPr lang="en-US" altLang="zh-CN" sz="2600" i="1" dirty="0" smtClean="0">
                <a:latin typeface="Times New Roman" panose="02020603050405020304" pitchFamily="18" charset="0"/>
                <a:cs typeface="Times New Roman" panose="02020603050405020304" pitchFamily="18" charset="0"/>
              </a:rPr>
              <a:t>F</a:t>
            </a:r>
            <a:r>
              <a:rPr lang="en-US" altLang="zh-CN"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
        <p:nvSpPr>
          <p:cNvPr id="31" name="矩形 30"/>
          <p:cNvSpPr/>
          <p:nvPr/>
        </p:nvSpPr>
        <p:spPr>
          <a:xfrm>
            <a:off x="7295048" y="6267211"/>
            <a:ext cx="1795684"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(Continued)</a:t>
            </a:r>
            <a:endParaRPr lang="en-US" sz="24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7759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对象 25"/>
          <p:cNvGraphicFramePr>
            <a:graphicFrameLocks noChangeAspect="1"/>
          </p:cNvGraphicFramePr>
          <p:nvPr>
            <p:extLst>
              <p:ext uri="{D42A27DB-BD31-4B8C-83A1-F6EECF244321}">
                <p14:modId xmlns:p14="http://schemas.microsoft.com/office/powerpoint/2010/main" val="3818711706"/>
              </p:ext>
            </p:extLst>
          </p:nvPr>
        </p:nvGraphicFramePr>
        <p:xfrm>
          <a:off x="3015456" y="945262"/>
          <a:ext cx="3113088" cy="958850"/>
        </p:xfrm>
        <a:graphic>
          <a:graphicData uri="http://schemas.openxmlformats.org/presentationml/2006/ole">
            <mc:AlternateContent xmlns:mc="http://schemas.openxmlformats.org/markup-compatibility/2006">
              <mc:Choice xmlns:v="urn:schemas-microsoft-com:vml" Requires="v">
                <p:oleObj spid="_x0000_s56392" name="Equation" r:id="rId3" imgW="1650960" imgH="507960" progId="Equation.DSMT4">
                  <p:embed/>
                </p:oleObj>
              </mc:Choice>
              <mc:Fallback>
                <p:oleObj name="Equation" r:id="rId3" imgW="1650960" imgH="507960" progId="Equation.DSMT4">
                  <p:embed/>
                  <p:pic>
                    <p:nvPicPr>
                      <p:cNvPr id="26" name="对象 25"/>
                      <p:cNvPicPr/>
                      <p:nvPr/>
                    </p:nvPicPr>
                    <p:blipFill>
                      <a:blip r:embed="rId4"/>
                      <a:stretch>
                        <a:fillRect/>
                      </a:stretch>
                    </p:blipFill>
                    <p:spPr>
                      <a:xfrm>
                        <a:off x="3015456" y="945262"/>
                        <a:ext cx="3113088" cy="958850"/>
                      </a:xfrm>
                      <a:prstGeom prst="rect">
                        <a:avLst/>
                      </a:prstGeom>
                    </p:spPr>
                  </p:pic>
                </p:oleObj>
              </mc:Fallback>
            </mc:AlternateContent>
          </a:graphicData>
        </a:graphic>
      </p:graphicFrame>
      <p:sp>
        <p:nvSpPr>
          <p:cNvPr id="27" name="矩形 26"/>
          <p:cNvSpPr/>
          <p:nvPr/>
        </p:nvSpPr>
        <p:spPr>
          <a:xfrm>
            <a:off x="260340" y="1841966"/>
            <a:ext cx="2768707"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6) Power spectrum</a:t>
            </a:r>
            <a:endParaRPr lang="en-US" sz="2400" dirty="0">
              <a:solidFill>
                <a:schemeClr val="accent1"/>
              </a:solidFill>
              <a:latin typeface="Arial" panose="020B0604020202020204" pitchFamily="34" charset="0"/>
              <a:cs typeface="Arial" panose="020B0604020202020204" pitchFamily="34" charset="0"/>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310024703"/>
              </p:ext>
            </p:extLst>
          </p:nvPr>
        </p:nvGraphicFramePr>
        <p:xfrm>
          <a:off x="3381027" y="2211362"/>
          <a:ext cx="2395537" cy="600075"/>
        </p:xfrm>
        <a:graphic>
          <a:graphicData uri="http://schemas.openxmlformats.org/presentationml/2006/ole">
            <mc:AlternateContent xmlns:mc="http://schemas.openxmlformats.org/markup-compatibility/2006">
              <mc:Choice xmlns:v="urn:schemas-microsoft-com:vml" Requires="v">
                <p:oleObj spid="_x0000_s56393" name="Equation" r:id="rId5" imgW="1269720" imgH="317160" progId="Equation.DSMT4">
                  <p:embed/>
                </p:oleObj>
              </mc:Choice>
              <mc:Fallback>
                <p:oleObj name="Equation" r:id="rId5" imgW="1269720" imgH="317160" progId="Equation.DSMT4">
                  <p:embed/>
                  <p:pic>
                    <p:nvPicPr>
                      <p:cNvPr id="28" name="对象 27"/>
                      <p:cNvPicPr/>
                      <p:nvPr/>
                    </p:nvPicPr>
                    <p:blipFill>
                      <a:blip r:embed="rId6"/>
                      <a:stretch>
                        <a:fillRect/>
                      </a:stretch>
                    </p:blipFill>
                    <p:spPr>
                      <a:xfrm>
                        <a:off x="3381027" y="2211362"/>
                        <a:ext cx="2395537" cy="600075"/>
                      </a:xfrm>
                      <a:prstGeom prst="rect">
                        <a:avLst/>
                      </a:prstGeom>
                    </p:spPr>
                  </p:pic>
                </p:oleObj>
              </mc:Fallback>
            </mc:AlternateContent>
          </a:graphicData>
        </a:graphic>
      </p:graphicFrame>
      <p:sp>
        <p:nvSpPr>
          <p:cNvPr id="29" name="矩形 28"/>
          <p:cNvSpPr/>
          <p:nvPr/>
        </p:nvSpPr>
        <p:spPr>
          <a:xfrm>
            <a:off x="260340" y="2811437"/>
            <a:ext cx="2491259" cy="461665"/>
          </a:xfrm>
          <a:prstGeom prst="rect">
            <a:avLst/>
          </a:prstGeom>
        </p:spPr>
        <p:txBody>
          <a:bodyPr wrap="none">
            <a:spAutoFit/>
          </a:bodyPr>
          <a:lstStyle/>
          <a:p>
            <a:r>
              <a:rPr lang="en-US" sz="2400" dirty="0">
                <a:solidFill>
                  <a:schemeClr val="accent1"/>
                </a:solidFill>
                <a:latin typeface="Arial" panose="020B0604020202020204" pitchFamily="34" charset="0"/>
                <a:cs typeface="Arial" panose="020B0604020202020204" pitchFamily="34" charset="0"/>
              </a:rPr>
              <a:t>7</a:t>
            </a:r>
            <a:r>
              <a:rPr lang="en-US" sz="2400" dirty="0" smtClean="0">
                <a:solidFill>
                  <a:schemeClr val="accent1"/>
                </a:solidFill>
                <a:latin typeface="Arial" panose="020B0604020202020204" pitchFamily="34" charset="0"/>
                <a:cs typeface="Arial" panose="020B0604020202020204" pitchFamily="34" charset="0"/>
              </a:rPr>
              <a:t>) Average value</a:t>
            </a:r>
            <a:endParaRPr lang="en-US" sz="2400" dirty="0">
              <a:solidFill>
                <a:schemeClr val="accent1"/>
              </a:solidFill>
              <a:latin typeface="Arial" panose="020B0604020202020204" pitchFamily="34" charset="0"/>
              <a:cs typeface="Arial" panose="020B0604020202020204" pitchFamily="34" charset="0"/>
            </a:endParaRPr>
          </a:p>
        </p:txBody>
      </p:sp>
      <p:graphicFrame>
        <p:nvGraphicFramePr>
          <p:cNvPr id="30" name="对象 29"/>
          <p:cNvGraphicFramePr>
            <a:graphicFrameLocks noChangeAspect="1"/>
          </p:cNvGraphicFramePr>
          <p:nvPr>
            <p:extLst>
              <p:ext uri="{D42A27DB-BD31-4B8C-83A1-F6EECF244321}">
                <p14:modId xmlns:p14="http://schemas.microsoft.com/office/powerpoint/2010/main" val="1495416202"/>
              </p:ext>
            </p:extLst>
          </p:nvPr>
        </p:nvGraphicFramePr>
        <p:xfrm>
          <a:off x="1801464" y="3180833"/>
          <a:ext cx="5554662" cy="933450"/>
        </p:xfrm>
        <a:graphic>
          <a:graphicData uri="http://schemas.openxmlformats.org/presentationml/2006/ole">
            <mc:AlternateContent xmlns:mc="http://schemas.openxmlformats.org/markup-compatibility/2006">
              <mc:Choice xmlns:v="urn:schemas-microsoft-com:vml" Requires="v">
                <p:oleObj spid="_x0000_s56394" name="Equation" r:id="rId7" imgW="2946240" imgH="495000" progId="Equation.DSMT4">
                  <p:embed/>
                </p:oleObj>
              </mc:Choice>
              <mc:Fallback>
                <p:oleObj name="Equation" r:id="rId7" imgW="2946240" imgH="495000" progId="Equation.DSMT4">
                  <p:embed/>
                  <p:pic>
                    <p:nvPicPr>
                      <p:cNvPr id="30" name="对象 29"/>
                      <p:cNvPicPr/>
                      <p:nvPr/>
                    </p:nvPicPr>
                    <p:blipFill>
                      <a:blip r:embed="rId8"/>
                      <a:stretch>
                        <a:fillRect/>
                      </a:stretch>
                    </p:blipFill>
                    <p:spPr>
                      <a:xfrm>
                        <a:off x="1801464" y="3180833"/>
                        <a:ext cx="5554662" cy="933450"/>
                      </a:xfrm>
                      <a:prstGeom prst="rect">
                        <a:avLst/>
                      </a:prstGeom>
                    </p:spPr>
                  </p:pic>
                </p:oleObj>
              </mc:Fallback>
            </mc:AlternateContent>
          </a:graphicData>
        </a:graphic>
      </p:graphicFrame>
      <p:sp>
        <p:nvSpPr>
          <p:cNvPr id="31" name="矩形 30"/>
          <p:cNvSpPr/>
          <p:nvPr/>
        </p:nvSpPr>
        <p:spPr>
          <a:xfrm>
            <a:off x="260340" y="690038"/>
            <a:ext cx="2257349" cy="461665"/>
          </a:xfrm>
          <a:prstGeom prst="rect">
            <a:avLst/>
          </a:prstGeom>
        </p:spPr>
        <p:txBody>
          <a:bodyPr wrap="none">
            <a:spAutoFit/>
          </a:bodyPr>
          <a:lstStyle/>
          <a:p>
            <a:r>
              <a:rPr lang="en-US" sz="2400" dirty="0">
                <a:solidFill>
                  <a:schemeClr val="accent1"/>
                </a:solidFill>
                <a:latin typeface="Arial" panose="020B0604020202020204" pitchFamily="34" charset="0"/>
                <a:cs typeface="Arial" panose="020B0604020202020204" pitchFamily="34" charset="0"/>
              </a:rPr>
              <a:t>5) Phase angle</a:t>
            </a:r>
          </a:p>
        </p:txBody>
      </p:sp>
      <p:sp>
        <p:nvSpPr>
          <p:cNvPr id="32" name="矩形 31"/>
          <p:cNvSpPr/>
          <p:nvPr/>
        </p:nvSpPr>
        <p:spPr>
          <a:xfrm>
            <a:off x="7295048" y="6267211"/>
            <a:ext cx="1795684"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(Continued)</a:t>
            </a:r>
            <a:endParaRPr lang="en-US" sz="2400" dirty="0">
              <a:solidFill>
                <a:schemeClr val="accent1"/>
              </a:solidFill>
              <a:latin typeface="Arial" panose="020B0604020202020204" pitchFamily="34" charset="0"/>
              <a:cs typeface="Arial" panose="020B0604020202020204" pitchFamily="34" charset="0"/>
            </a:endParaRPr>
          </a:p>
        </p:txBody>
      </p:sp>
      <p:sp>
        <p:nvSpPr>
          <p:cNvPr id="33" name="矩形 32"/>
          <p:cNvSpPr/>
          <p:nvPr/>
        </p:nvSpPr>
        <p:spPr>
          <a:xfrm>
            <a:off x="263222" y="4105405"/>
            <a:ext cx="3076483" cy="830997"/>
          </a:xfrm>
          <a:prstGeom prst="rect">
            <a:avLst/>
          </a:prstGeom>
        </p:spPr>
        <p:txBody>
          <a:bodyPr wrap="none">
            <a:spAutoFit/>
          </a:bodyPr>
          <a:lstStyle/>
          <a:p>
            <a:r>
              <a:rPr lang="en-US" sz="2400" dirty="0">
                <a:solidFill>
                  <a:schemeClr val="accent1"/>
                </a:solidFill>
                <a:latin typeface="Arial" panose="020B0604020202020204" pitchFamily="34" charset="0"/>
                <a:cs typeface="Arial" panose="020B0604020202020204" pitchFamily="34" charset="0"/>
              </a:rPr>
              <a:t>8</a:t>
            </a:r>
            <a:r>
              <a:rPr lang="en-US" sz="2400" dirty="0" smtClean="0">
                <a:solidFill>
                  <a:schemeClr val="accent1"/>
                </a:solidFill>
                <a:latin typeface="Arial" panose="020B0604020202020204" pitchFamily="34" charset="0"/>
                <a:cs typeface="Arial" panose="020B0604020202020204" pitchFamily="34" charset="0"/>
              </a:rPr>
              <a:t>) Periodicity (</a:t>
            </a:r>
            <a:r>
              <a:rPr lang="en-US" sz="2400" i="1" dirty="0" smtClean="0">
                <a:solidFill>
                  <a:schemeClr val="accent1"/>
                </a:solidFill>
                <a:latin typeface="Times New Roman" panose="02020603050405020304" pitchFamily="18" charset="0"/>
                <a:cs typeface="Times New Roman" panose="02020603050405020304" pitchFamily="18" charset="0"/>
              </a:rPr>
              <a:t>k</a:t>
            </a:r>
            <a:r>
              <a:rPr lang="en-US" sz="2400" baseline="-25000" dirty="0" smtClean="0">
                <a:solidFill>
                  <a:schemeClr val="accent1"/>
                </a:solidFill>
                <a:latin typeface="Times New Roman" panose="02020603050405020304" pitchFamily="18" charset="0"/>
                <a:cs typeface="Times New Roman" panose="02020603050405020304" pitchFamily="18" charset="0"/>
              </a:rPr>
              <a:t>1</a:t>
            </a:r>
            <a:r>
              <a:rPr lang="en-US" sz="2400" dirty="0" smtClean="0">
                <a:solidFill>
                  <a:schemeClr val="accent1"/>
                </a:solidFill>
                <a:latin typeface="Arial" panose="020B0604020202020204" pitchFamily="34" charset="0"/>
                <a:cs typeface="Arial" panose="020B0604020202020204" pitchFamily="34" charset="0"/>
              </a:rPr>
              <a:t> and </a:t>
            </a:r>
          </a:p>
          <a:p>
            <a:r>
              <a:rPr lang="en-US" sz="2400" dirty="0" smtClean="0">
                <a:solidFill>
                  <a:schemeClr val="accent1"/>
                </a:solidFill>
                <a:latin typeface="Arial" panose="020B0604020202020204" pitchFamily="34" charset="0"/>
                <a:cs typeface="Arial" panose="020B0604020202020204" pitchFamily="34" charset="0"/>
              </a:rPr>
              <a:t>    </a:t>
            </a:r>
            <a:r>
              <a:rPr lang="en-US" sz="2400" i="1" dirty="0" smtClean="0">
                <a:solidFill>
                  <a:schemeClr val="accent1"/>
                </a:solidFill>
                <a:latin typeface="Times New Roman" panose="02020603050405020304" pitchFamily="18" charset="0"/>
                <a:cs typeface="Times New Roman" panose="02020603050405020304" pitchFamily="18" charset="0"/>
              </a:rPr>
              <a:t>k</a:t>
            </a:r>
            <a:r>
              <a:rPr lang="en-US" sz="2400" baseline="-25000" dirty="0" smtClean="0">
                <a:solidFill>
                  <a:schemeClr val="accent1"/>
                </a:solidFill>
                <a:latin typeface="Times New Roman" panose="02020603050405020304" pitchFamily="18" charset="0"/>
                <a:cs typeface="Times New Roman" panose="02020603050405020304" pitchFamily="18" charset="0"/>
              </a:rPr>
              <a:t>2</a:t>
            </a:r>
            <a:r>
              <a:rPr lang="en-US" sz="2400" dirty="0" smtClean="0">
                <a:solidFill>
                  <a:schemeClr val="accent1"/>
                </a:solidFill>
                <a:latin typeface="Arial" panose="020B0604020202020204" pitchFamily="34" charset="0"/>
                <a:cs typeface="Arial" panose="020B0604020202020204" pitchFamily="34" charset="0"/>
              </a:rPr>
              <a:t> are integers)</a:t>
            </a:r>
            <a:endParaRPr lang="en-US" sz="2400" dirty="0">
              <a:solidFill>
                <a:schemeClr val="accent1"/>
              </a:solidFill>
              <a:latin typeface="Arial" panose="020B0604020202020204" pitchFamily="34" charset="0"/>
              <a:cs typeface="Arial" panose="020B0604020202020204" pitchFamily="34" charset="0"/>
            </a:endParaRPr>
          </a:p>
        </p:txBody>
      </p:sp>
      <p:grpSp>
        <p:nvGrpSpPr>
          <p:cNvPr id="37" name="组合 36"/>
          <p:cNvGrpSpPr/>
          <p:nvPr/>
        </p:nvGrpSpPr>
        <p:grpSpPr>
          <a:xfrm>
            <a:off x="2246757" y="4945698"/>
            <a:ext cx="4664075" cy="1725139"/>
            <a:chOff x="3581509" y="1634013"/>
            <a:chExt cx="4664075" cy="1725139"/>
          </a:xfrm>
        </p:grpSpPr>
        <p:graphicFrame>
          <p:nvGraphicFramePr>
            <p:cNvPr id="38" name="对象 37"/>
            <p:cNvGraphicFramePr>
              <a:graphicFrameLocks noChangeAspect="1"/>
            </p:cNvGraphicFramePr>
            <p:nvPr>
              <p:extLst>
                <p:ext uri="{D42A27DB-BD31-4B8C-83A1-F6EECF244321}">
                  <p14:modId xmlns:p14="http://schemas.microsoft.com/office/powerpoint/2010/main" val="3056591247"/>
                </p:ext>
              </p:extLst>
            </p:nvPr>
          </p:nvGraphicFramePr>
          <p:xfrm>
            <a:off x="3581509" y="1634013"/>
            <a:ext cx="4664075" cy="835025"/>
          </p:xfrm>
          <a:graphic>
            <a:graphicData uri="http://schemas.openxmlformats.org/presentationml/2006/ole">
              <mc:AlternateContent xmlns:mc="http://schemas.openxmlformats.org/markup-compatibility/2006">
                <mc:Choice xmlns:v="urn:schemas-microsoft-com:vml" Requires="v">
                  <p:oleObj spid="_x0000_s56395" name="Equation" r:id="rId9" imgW="2705040" imgH="482400" progId="Equation.DSMT4">
                    <p:embed/>
                  </p:oleObj>
                </mc:Choice>
                <mc:Fallback>
                  <p:oleObj name="Equation" r:id="rId9" imgW="2705040" imgH="482400" progId="Equation.DSMT4">
                    <p:embed/>
                    <p:pic>
                      <p:nvPicPr>
                        <p:cNvPr id="13" name="对象 12"/>
                        <p:cNvPicPr/>
                        <p:nvPr/>
                      </p:nvPicPr>
                      <p:blipFill>
                        <a:blip r:embed="rId10"/>
                        <a:stretch>
                          <a:fillRect/>
                        </a:stretch>
                      </p:blipFill>
                      <p:spPr>
                        <a:xfrm>
                          <a:off x="3581509" y="1634013"/>
                          <a:ext cx="4664075" cy="835025"/>
                        </a:xfrm>
                        <a:prstGeom prst="rect">
                          <a:avLst/>
                        </a:prstGeom>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4283533712"/>
                </p:ext>
              </p:extLst>
            </p:nvPr>
          </p:nvGraphicFramePr>
          <p:xfrm>
            <a:off x="3586271" y="2536827"/>
            <a:ext cx="4654550" cy="822325"/>
          </p:xfrm>
          <a:graphic>
            <a:graphicData uri="http://schemas.openxmlformats.org/presentationml/2006/ole">
              <mc:AlternateContent xmlns:mc="http://schemas.openxmlformats.org/markup-compatibility/2006">
                <mc:Choice xmlns:v="urn:schemas-microsoft-com:vml" Requires="v">
                  <p:oleObj spid="_x0000_s56396" name="Equation" r:id="rId11" imgW="2743200" imgH="482400" progId="Equation.DSMT4">
                    <p:embed/>
                  </p:oleObj>
                </mc:Choice>
                <mc:Fallback>
                  <p:oleObj name="Equation" r:id="rId11" imgW="2743200" imgH="482400" progId="Equation.DSMT4">
                    <p:embed/>
                    <p:pic>
                      <p:nvPicPr>
                        <p:cNvPr id="14" name="对象 13"/>
                        <p:cNvPicPr/>
                        <p:nvPr/>
                      </p:nvPicPr>
                      <p:blipFill>
                        <a:blip r:embed="rId12"/>
                        <a:stretch>
                          <a:fillRect/>
                        </a:stretch>
                      </p:blipFill>
                      <p:spPr>
                        <a:xfrm>
                          <a:off x="3586271" y="2536827"/>
                          <a:ext cx="4654550" cy="822325"/>
                        </a:xfrm>
                        <a:prstGeom prst="rect">
                          <a:avLst/>
                        </a:prstGeom>
                      </p:spPr>
                    </p:pic>
                  </p:oleObj>
                </mc:Fallback>
              </mc:AlternateContent>
            </a:graphicData>
          </a:graphic>
        </p:graphicFrame>
      </p:grpSp>
    </p:spTree>
    <p:extLst>
      <p:ext uri="{BB962C8B-B14F-4D97-AF65-F5344CB8AC3E}">
        <p14:creationId xmlns:p14="http://schemas.microsoft.com/office/powerpoint/2010/main" val="2662696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51931" y="719059"/>
            <a:ext cx="2172390"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9) Convolution</a:t>
            </a:r>
            <a:endParaRPr lang="en-US" sz="2400" dirty="0">
              <a:solidFill>
                <a:schemeClr val="accent1"/>
              </a:solidFill>
              <a:latin typeface="Arial" panose="020B0604020202020204" pitchFamily="34" charset="0"/>
              <a:cs typeface="Arial" panose="020B0604020202020204" pitchFamily="34" charset="0"/>
            </a:endParaRPr>
          </a:p>
        </p:txBody>
      </p:sp>
      <p:graphicFrame>
        <p:nvGraphicFramePr>
          <p:cNvPr id="4" name="对象 3"/>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33441" name="Equation" r:id="rId3" imgW="914400" imgH="198720" progId="Equation.DSMT4">
                  <p:embed/>
                </p:oleObj>
              </mc:Choice>
              <mc:Fallback>
                <p:oleObj name="Equation" r:id="rId3" imgW="914400" imgH="198720" progId="Equation.DSMT4">
                  <p:embed/>
                  <p:pic>
                    <p:nvPicPr>
                      <p:cNvPr id="4" name="对象 3"/>
                      <p:cNvPicPr/>
                      <p:nvPr/>
                    </p:nvPicPr>
                    <p:blipFill>
                      <a:blip r:embed="rId4"/>
                      <a:stretch>
                        <a:fillRect/>
                      </a:stretch>
                    </p:blipFill>
                    <p:spPr>
                      <a:xfrm>
                        <a:off x="5384800" y="3289300"/>
                        <a:ext cx="914400" cy="1984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56397736"/>
              </p:ext>
            </p:extLst>
          </p:nvPr>
        </p:nvGraphicFramePr>
        <p:xfrm>
          <a:off x="5384800" y="2660650"/>
          <a:ext cx="914400" cy="198438"/>
        </p:xfrm>
        <a:graphic>
          <a:graphicData uri="http://schemas.openxmlformats.org/presentationml/2006/ole">
            <mc:AlternateContent xmlns:mc="http://schemas.openxmlformats.org/markup-compatibility/2006">
              <mc:Choice xmlns:v="urn:schemas-microsoft-com:vml" Requires="v">
                <p:oleObj spid="_x0000_s33442" name="Equation" r:id="rId5" imgW="914400" imgH="198720" progId="Equation.DSMT4">
                  <p:embed/>
                </p:oleObj>
              </mc:Choice>
              <mc:Fallback>
                <p:oleObj name="Equation" r:id="rId5" imgW="914400" imgH="198720" progId="Equation.DSMT4">
                  <p:embed/>
                  <p:pic>
                    <p:nvPicPr>
                      <p:cNvPr id="4" name="对象 3"/>
                      <p:cNvPicPr/>
                      <p:nvPr/>
                    </p:nvPicPr>
                    <p:blipFill>
                      <a:blip r:embed="rId4"/>
                      <a:stretch>
                        <a:fillRect/>
                      </a:stretch>
                    </p:blipFill>
                    <p:spPr>
                      <a:xfrm>
                        <a:off x="5384800" y="2660650"/>
                        <a:ext cx="914400" cy="198438"/>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314960808"/>
              </p:ext>
            </p:extLst>
          </p:nvPr>
        </p:nvGraphicFramePr>
        <p:xfrm>
          <a:off x="1748631" y="1103674"/>
          <a:ext cx="5646737" cy="819150"/>
        </p:xfrm>
        <a:graphic>
          <a:graphicData uri="http://schemas.openxmlformats.org/presentationml/2006/ole">
            <mc:AlternateContent xmlns:mc="http://schemas.openxmlformats.org/markup-compatibility/2006">
              <mc:Choice xmlns:v="urn:schemas-microsoft-com:vml" Requires="v">
                <p:oleObj spid="_x0000_s33443" name="Equation" r:id="rId6" imgW="3251160" imgH="469800" progId="Equation.DSMT4">
                  <p:embed/>
                </p:oleObj>
              </mc:Choice>
              <mc:Fallback>
                <p:oleObj name="Equation" r:id="rId6" imgW="3251160" imgH="469800" progId="Equation.DSMT4">
                  <p:embed/>
                  <p:pic>
                    <p:nvPicPr>
                      <p:cNvPr id="14" name="对象 13"/>
                      <p:cNvPicPr/>
                      <p:nvPr/>
                    </p:nvPicPr>
                    <p:blipFill>
                      <a:blip r:embed="rId7"/>
                      <a:stretch>
                        <a:fillRect/>
                      </a:stretch>
                    </p:blipFill>
                    <p:spPr>
                      <a:xfrm>
                        <a:off x="1748631" y="1103674"/>
                        <a:ext cx="5646737" cy="819150"/>
                      </a:xfrm>
                      <a:prstGeom prst="rect">
                        <a:avLst/>
                      </a:prstGeom>
                    </p:spPr>
                  </p:pic>
                </p:oleObj>
              </mc:Fallback>
            </mc:AlternateContent>
          </a:graphicData>
        </a:graphic>
      </p:graphicFrame>
      <p:sp>
        <p:nvSpPr>
          <p:cNvPr id="16" name="矩形 15"/>
          <p:cNvSpPr/>
          <p:nvPr/>
        </p:nvSpPr>
        <p:spPr>
          <a:xfrm>
            <a:off x="113932" y="1859188"/>
            <a:ext cx="2223686"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10) Correlation</a:t>
            </a:r>
            <a:endParaRPr lang="en-US" sz="2400" dirty="0">
              <a:solidFill>
                <a:schemeClr val="accent1"/>
              </a:solidFill>
              <a:latin typeface="Arial" panose="020B0604020202020204" pitchFamily="34" charset="0"/>
              <a:cs typeface="Arial" panose="020B0604020202020204" pitchFamily="34" charset="0"/>
            </a:endParaRPr>
          </a:p>
        </p:txBody>
      </p:sp>
      <p:grpSp>
        <p:nvGrpSpPr>
          <p:cNvPr id="17" name="组合 16"/>
          <p:cNvGrpSpPr/>
          <p:nvPr/>
        </p:nvGrpSpPr>
        <p:grpSpPr>
          <a:xfrm>
            <a:off x="1647152" y="2279092"/>
            <a:ext cx="5849694" cy="819150"/>
            <a:chOff x="2720141" y="3779954"/>
            <a:chExt cx="5849694" cy="819150"/>
          </a:xfrm>
        </p:grpSpPr>
        <p:graphicFrame>
          <p:nvGraphicFramePr>
            <p:cNvPr id="18" name="对象 17"/>
            <p:cNvGraphicFramePr>
              <a:graphicFrameLocks noChangeAspect="1"/>
            </p:cNvGraphicFramePr>
            <p:nvPr>
              <p:extLst>
                <p:ext uri="{D42A27DB-BD31-4B8C-83A1-F6EECF244321}">
                  <p14:modId xmlns:p14="http://schemas.microsoft.com/office/powerpoint/2010/main" val="1939045911"/>
                </p:ext>
              </p:extLst>
            </p:nvPr>
          </p:nvGraphicFramePr>
          <p:xfrm>
            <a:off x="3872422" y="3779954"/>
            <a:ext cx="4697413" cy="819150"/>
          </p:xfrm>
          <a:graphic>
            <a:graphicData uri="http://schemas.openxmlformats.org/presentationml/2006/ole">
              <mc:AlternateContent xmlns:mc="http://schemas.openxmlformats.org/markup-compatibility/2006">
                <mc:Choice xmlns:v="urn:schemas-microsoft-com:vml" Requires="v">
                  <p:oleObj spid="_x0000_s33444" name="Equation" r:id="rId8" imgW="2705040" imgH="469800" progId="Equation.DSMT4">
                    <p:embed/>
                  </p:oleObj>
                </mc:Choice>
                <mc:Fallback>
                  <p:oleObj name="Equation" r:id="rId8" imgW="2705040" imgH="469800" progId="Equation.DSMT4">
                    <p:embed/>
                    <p:pic>
                      <p:nvPicPr>
                        <p:cNvPr id="17" name="对象 16"/>
                        <p:cNvPicPr/>
                        <p:nvPr/>
                      </p:nvPicPr>
                      <p:blipFill>
                        <a:blip r:embed="rId9"/>
                        <a:stretch>
                          <a:fillRect/>
                        </a:stretch>
                      </p:blipFill>
                      <p:spPr>
                        <a:xfrm>
                          <a:off x="3872422" y="3779954"/>
                          <a:ext cx="4697413" cy="819150"/>
                        </a:xfrm>
                        <a:prstGeom prst="rect">
                          <a:avLst/>
                        </a:prstGeom>
                      </p:spPr>
                    </p:pic>
                  </p:oleObj>
                </mc:Fallback>
              </mc:AlternateContent>
            </a:graphicData>
          </a:graphic>
        </p:graphicFrame>
        <p:sp>
          <p:nvSpPr>
            <p:cNvPr id="19" name="矩形 18"/>
            <p:cNvSpPr/>
            <p:nvPr/>
          </p:nvSpPr>
          <p:spPr>
            <a:xfrm>
              <a:off x="3527349" y="3933593"/>
              <a:ext cx="415498" cy="461665"/>
            </a:xfrm>
            <a:prstGeom prst="rect">
              <a:avLst/>
            </a:prstGeom>
          </p:spPr>
          <p:txBody>
            <a:bodyPr wrap="square">
              <a:spAutoFit/>
            </a:bodyPr>
            <a:lstStyle/>
            <a:p>
              <a:r>
                <a:rPr lang="zh-CN" altLang="en-US" sz="2400" dirty="0">
                  <a:latin typeface="+mn-ea"/>
                  <a:cs typeface="Times New Roman" panose="02020603050405020304" pitchFamily="18" charset="0"/>
                </a:rPr>
                <a:t>☆</a:t>
              </a:r>
              <a:endParaRPr lang="en-US" sz="2400" dirty="0">
                <a:latin typeface="+mn-ea"/>
                <a:cs typeface="Times New Roman" panose="02020603050405020304" pitchFamily="18" charset="0"/>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3062605719"/>
                </p:ext>
              </p:extLst>
            </p:nvPr>
          </p:nvGraphicFramePr>
          <p:xfrm>
            <a:off x="2720141" y="3980619"/>
            <a:ext cx="947738" cy="398463"/>
          </p:xfrm>
          <a:graphic>
            <a:graphicData uri="http://schemas.openxmlformats.org/presentationml/2006/ole">
              <mc:AlternateContent xmlns:mc="http://schemas.openxmlformats.org/markup-compatibility/2006">
                <mc:Choice xmlns:v="urn:schemas-microsoft-com:vml" Requires="v">
                  <p:oleObj spid="_x0000_s33445" name="Equation" r:id="rId10" imgW="545760" imgH="228600" progId="Equation.DSMT4">
                    <p:embed/>
                  </p:oleObj>
                </mc:Choice>
                <mc:Fallback>
                  <p:oleObj name="Equation" r:id="rId10" imgW="545760" imgH="228600" progId="Equation.DSMT4">
                    <p:embed/>
                    <p:pic>
                      <p:nvPicPr>
                        <p:cNvPr id="19" name="对象 18"/>
                        <p:cNvPicPr/>
                        <p:nvPr/>
                      </p:nvPicPr>
                      <p:blipFill>
                        <a:blip r:embed="rId11"/>
                        <a:stretch>
                          <a:fillRect/>
                        </a:stretch>
                      </p:blipFill>
                      <p:spPr>
                        <a:xfrm>
                          <a:off x="2720141" y="3980619"/>
                          <a:ext cx="947738" cy="398463"/>
                        </a:xfrm>
                        <a:prstGeom prst="rect">
                          <a:avLst/>
                        </a:prstGeom>
                      </p:spPr>
                    </p:pic>
                  </p:oleObj>
                </mc:Fallback>
              </mc:AlternateContent>
            </a:graphicData>
          </a:graphic>
        </p:graphicFrame>
      </p:grpSp>
      <p:sp>
        <p:nvSpPr>
          <p:cNvPr id="21" name="矩形 20"/>
          <p:cNvSpPr/>
          <p:nvPr/>
        </p:nvSpPr>
        <p:spPr>
          <a:xfrm>
            <a:off x="113932" y="3143863"/>
            <a:ext cx="5172442"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11) </a:t>
            </a:r>
            <a:r>
              <a:rPr lang="en-US" altLang="zh-CN" sz="2400" dirty="0" smtClean="0">
                <a:solidFill>
                  <a:schemeClr val="accent1"/>
                </a:solidFill>
                <a:latin typeface="Arial" panose="020B0604020202020204" pitchFamily="34" charset="0"/>
                <a:cs typeface="Arial" panose="020B0604020202020204" pitchFamily="34" charset="0"/>
              </a:rPr>
              <a:t>Separability (See Section 4.11.1)</a:t>
            </a:r>
            <a:endParaRPr lang="en-US" sz="2400" dirty="0">
              <a:solidFill>
                <a:schemeClr val="accent1"/>
              </a:solidFill>
              <a:latin typeface="Arial" panose="020B0604020202020204" pitchFamily="34" charset="0"/>
              <a:cs typeface="Arial" panose="020B0604020202020204" pitchFamily="34" charset="0"/>
            </a:endParaRPr>
          </a:p>
        </p:txBody>
      </p:sp>
      <p:sp>
        <p:nvSpPr>
          <p:cNvPr id="23" name="矩形 22"/>
          <p:cNvSpPr/>
          <p:nvPr/>
        </p:nvSpPr>
        <p:spPr>
          <a:xfrm>
            <a:off x="113932" y="4514825"/>
            <a:ext cx="8719351" cy="830997"/>
          </a:xfrm>
          <a:prstGeom prst="rect">
            <a:avLst/>
          </a:prstGeom>
        </p:spPr>
        <p:txBody>
          <a:bodyPr wrap="square">
            <a:spAutoFit/>
          </a:bodyPr>
          <a:lstStyle/>
          <a:p>
            <a:r>
              <a:rPr lang="en-US" sz="2400" dirty="0" smtClean="0">
                <a:solidFill>
                  <a:schemeClr val="accent1"/>
                </a:solidFill>
                <a:latin typeface="Arial" panose="020B0604020202020204" pitchFamily="34" charset="0"/>
                <a:cs typeface="Arial" panose="020B0604020202020204" pitchFamily="34" charset="0"/>
              </a:rPr>
              <a:t>12) </a:t>
            </a:r>
            <a:r>
              <a:rPr lang="en-US" altLang="zh-CN" sz="2400" dirty="0" smtClean="0">
                <a:solidFill>
                  <a:schemeClr val="accent1"/>
                </a:solidFill>
                <a:latin typeface="Arial" panose="020B0604020202020204" pitchFamily="34" charset="0"/>
                <a:cs typeface="Arial" panose="020B0604020202020204" pitchFamily="34" charset="0"/>
              </a:rPr>
              <a:t>Obtaining the inverse Fourier transform using a forward</a:t>
            </a:r>
          </a:p>
          <a:p>
            <a:r>
              <a:rPr lang="en-US" altLang="zh-CN" sz="2400" dirty="0">
                <a:solidFill>
                  <a:schemeClr val="accent1"/>
                </a:solidFill>
                <a:latin typeface="Arial" panose="020B0604020202020204" pitchFamily="34" charset="0"/>
                <a:cs typeface="Arial" panose="020B0604020202020204" pitchFamily="34" charset="0"/>
              </a:rPr>
              <a:t> </a:t>
            </a:r>
            <a:r>
              <a:rPr lang="en-US" altLang="zh-CN" sz="2400" dirty="0" smtClean="0">
                <a:solidFill>
                  <a:schemeClr val="accent1"/>
                </a:solidFill>
                <a:latin typeface="Arial" panose="020B0604020202020204" pitchFamily="34" charset="0"/>
                <a:cs typeface="Arial" panose="020B0604020202020204" pitchFamily="34" charset="0"/>
              </a:rPr>
              <a:t>     transform algorithm. (See Section 4.11.2)</a:t>
            </a:r>
            <a:endParaRPr lang="en-US" sz="2400" dirty="0">
              <a:solidFill>
                <a:schemeClr val="accent1"/>
              </a:solidFill>
              <a:latin typeface="Arial" panose="020B0604020202020204" pitchFamily="34" charset="0"/>
              <a:cs typeface="Arial" panose="020B0604020202020204" pitchFamily="34" charset="0"/>
            </a:endParaRPr>
          </a:p>
        </p:txBody>
      </p:sp>
      <p:graphicFrame>
        <p:nvGraphicFramePr>
          <p:cNvPr id="24" name="对象 23"/>
          <p:cNvGraphicFramePr>
            <a:graphicFrameLocks noChangeAspect="1"/>
          </p:cNvGraphicFramePr>
          <p:nvPr>
            <p:extLst>
              <p:ext uri="{D42A27DB-BD31-4B8C-83A1-F6EECF244321}">
                <p14:modId xmlns:p14="http://schemas.microsoft.com/office/powerpoint/2010/main" val="3599744887"/>
              </p:ext>
            </p:extLst>
          </p:nvPr>
        </p:nvGraphicFramePr>
        <p:xfrm>
          <a:off x="1711325" y="5479065"/>
          <a:ext cx="5721350" cy="887413"/>
        </p:xfrm>
        <a:graphic>
          <a:graphicData uri="http://schemas.openxmlformats.org/presentationml/2006/ole">
            <mc:AlternateContent xmlns:mc="http://schemas.openxmlformats.org/markup-compatibility/2006">
              <mc:Choice xmlns:v="urn:schemas-microsoft-com:vml" Requires="v">
                <p:oleObj spid="_x0000_s33446" name="Equation" r:id="rId12" imgW="3035160" imgH="469800" progId="Equation.DSMT4">
                  <p:embed/>
                </p:oleObj>
              </mc:Choice>
              <mc:Fallback>
                <p:oleObj name="Equation" r:id="rId12" imgW="3035160" imgH="469800" progId="Equation.DSMT4">
                  <p:embed/>
                  <p:pic>
                    <p:nvPicPr>
                      <p:cNvPr id="7" name="对象 6"/>
                      <p:cNvPicPr/>
                      <p:nvPr/>
                    </p:nvPicPr>
                    <p:blipFill>
                      <a:blip r:embed="rId13"/>
                      <a:stretch>
                        <a:fillRect/>
                      </a:stretch>
                    </p:blipFill>
                    <p:spPr>
                      <a:xfrm>
                        <a:off x="1711325" y="5479065"/>
                        <a:ext cx="5721350" cy="887413"/>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807318406"/>
              </p:ext>
            </p:extLst>
          </p:nvPr>
        </p:nvGraphicFramePr>
        <p:xfrm>
          <a:off x="2593180" y="3609119"/>
          <a:ext cx="3957638" cy="898525"/>
        </p:xfrm>
        <a:graphic>
          <a:graphicData uri="http://schemas.openxmlformats.org/presentationml/2006/ole">
            <mc:AlternateContent xmlns:mc="http://schemas.openxmlformats.org/markup-compatibility/2006">
              <mc:Choice xmlns:v="urn:schemas-microsoft-com:vml" Requires="v">
                <p:oleObj spid="_x0000_s33447" name="Equation" r:id="rId14" imgW="2184120" imgH="495000" progId="Equation.DSMT4">
                  <p:embed/>
                </p:oleObj>
              </mc:Choice>
              <mc:Fallback>
                <p:oleObj name="Equation" r:id="rId14" imgW="2184120" imgH="495000" progId="Equation.DSMT4">
                  <p:embed/>
                  <p:pic>
                    <p:nvPicPr>
                      <p:cNvPr id="8" name="对象 7"/>
                      <p:cNvPicPr/>
                      <p:nvPr/>
                    </p:nvPicPr>
                    <p:blipFill>
                      <a:blip r:embed="rId15"/>
                      <a:stretch>
                        <a:fillRect/>
                      </a:stretch>
                    </p:blipFill>
                    <p:spPr>
                      <a:xfrm>
                        <a:off x="2593180" y="3609119"/>
                        <a:ext cx="3957638" cy="898525"/>
                      </a:xfrm>
                      <a:prstGeom prst="rect">
                        <a:avLst/>
                      </a:prstGeom>
                    </p:spPr>
                  </p:pic>
                </p:oleObj>
              </mc:Fallback>
            </mc:AlternateContent>
          </a:graphicData>
        </a:graphic>
      </p:graphicFrame>
    </p:spTree>
    <p:extLst>
      <p:ext uri="{BB962C8B-B14F-4D97-AF65-F5344CB8AC3E}">
        <p14:creationId xmlns:p14="http://schemas.microsoft.com/office/powerpoint/2010/main" val="255560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4.6.7 Summary of 2-D DFT Pairs</a:t>
            </a:r>
            <a:endParaRPr lang="en-US" sz="2800" dirty="0"/>
          </a:p>
        </p:txBody>
      </p:sp>
      <p:graphicFrame>
        <p:nvGraphicFramePr>
          <p:cNvPr id="23" name="对象 22"/>
          <p:cNvGraphicFramePr>
            <a:graphicFrameLocks noChangeAspect="1"/>
          </p:cNvGraphicFramePr>
          <p:nvPr>
            <p:extLst>
              <p:ext uri="{D42A27DB-BD31-4B8C-83A1-F6EECF244321}">
                <p14:modId xmlns:p14="http://schemas.microsoft.com/office/powerpoint/2010/main" val="3766796938"/>
              </p:ext>
            </p:extLst>
          </p:nvPr>
        </p:nvGraphicFramePr>
        <p:xfrm>
          <a:off x="1890713" y="2705100"/>
          <a:ext cx="5364162" cy="439738"/>
        </p:xfrm>
        <a:graphic>
          <a:graphicData uri="http://schemas.openxmlformats.org/presentationml/2006/ole">
            <mc:AlternateContent xmlns:mc="http://schemas.openxmlformats.org/markup-compatibility/2006">
              <mc:Choice xmlns:v="urn:schemas-microsoft-com:vml" Requires="v">
                <p:oleObj spid="_x0000_s31677" name="Equation" r:id="rId3" imgW="3111480" imgH="253800" progId="Equation.DSMT4">
                  <p:embed/>
                </p:oleObj>
              </mc:Choice>
              <mc:Fallback>
                <p:oleObj name="Equation" r:id="rId3" imgW="3111480" imgH="253800" progId="Equation.DSMT4">
                  <p:embed/>
                  <p:pic>
                    <p:nvPicPr>
                      <p:cNvPr id="14" name="对象 13"/>
                      <p:cNvPicPr/>
                      <p:nvPr/>
                    </p:nvPicPr>
                    <p:blipFill>
                      <a:blip r:embed="rId4"/>
                      <a:stretch>
                        <a:fillRect/>
                      </a:stretch>
                    </p:blipFill>
                    <p:spPr>
                      <a:xfrm>
                        <a:off x="1890713" y="2705100"/>
                        <a:ext cx="5364162" cy="439738"/>
                      </a:xfrm>
                      <a:prstGeom prst="rect">
                        <a:avLst/>
                      </a:prstGeom>
                    </p:spPr>
                  </p:pic>
                </p:oleObj>
              </mc:Fallback>
            </mc:AlternateContent>
          </a:graphicData>
        </a:graphic>
      </p:graphicFrame>
      <p:sp>
        <p:nvSpPr>
          <p:cNvPr id="40" name="矩形 39"/>
          <p:cNvSpPr/>
          <p:nvPr/>
        </p:nvSpPr>
        <p:spPr>
          <a:xfrm>
            <a:off x="260340" y="2262750"/>
            <a:ext cx="1709122" cy="461665"/>
          </a:xfrm>
          <a:prstGeom prst="rect">
            <a:avLst/>
          </a:prstGeom>
        </p:spPr>
        <p:txBody>
          <a:bodyPr wrap="none">
            <a:spAutoFit/>
          </a:bodyPr>
          <a:lstStyle/>
          <a:p>
            <a:r>
              <a:rPr lang="en-US" sz="2400" smtClean="0">
                <a:solidFill>
                  <a:schemeClr val="accent1"/>
                </a:solidFill>
                <a:latin typeface="Arial" panose="020B0604020202020204" pitchFamily="34" charset="0"/>
                <a:cs typeface="Arial" panose="020B0604020202020204" pitchFamily="34" charset="0"/>
              </a:rPr>
              <a:t>2) Linearity</a:t>
            </a:r>
            <a:endParaRPr lang="en-US" sz="2400" dirty="0">
              <a:solidFill>
                <a:schemeClr val="accent1"/>
              </a:solidFill>
              <a:latin typeface="Arial" panose="020B0604020202020204" pitchFamily="34" charset="0"/>
              <a:cs typeface="Arial" panose="020B0604020202020204" pitchFamily="34" charset="0"/>
            </a:endParaRPr>
          </a:p>
        </p:txBody>
      </p:sp>
      <p:sp>
        <p:nvSpPr>
          <p:cNvPr id="43" name="矩形 42"/>
          <p:cNvSpPr/>
          <p:nvPr/>
        </p:nvSpPr>
        <p:spPr>
          <a:xfrm>
            <a:off x="260340" y="1661748"/>
            <a:ext cx="7729564" cy="461665"/>
          </a:xfrm>
          <a:prstGeom prst="rect">
            <a:avLst/>
          </a:prstGeom>
        </p:spPr>
        <p:txBody>
          <a:bodyPr wrap="square">
            <a:spAutoFit/>
          </a:bodyPr>
          <a:lstStyle/>
          <a:p>
            <a:r>
              <a:rPr lang="en-US" sz="2400" dirty="0" smtClean="0">
                <a:solidFill>
                  <a:schemeClr val="accent1"/>
                </a:solidFill>
                <a:latin typeface="Arial" panose="020B0604020202020204" pitchFamily="34" charset="0"/>
                <a:cs typeface="Arial" panose="020B0604020202020204" pitchFamily="34" charset="0"/>
              </a:rPr>
              <a:t>1) Symmetry </a:t>
            </a:r>
            <a:r>
              <a:rPr lang="en-US" sz="2400" dirty="0">
                <a:solidFill>
                  <a:schemeClr val="accent1"/>
                </a:solidFill>
                <a:latin typeface="Arial" panose="020B0604020202020204" pitchFamily="34" charset="0"/>
                <a:cs typeface="Arial" panose="020B0604020202020204" pitchFamily="34" charset="0"/>
              </a:rPr>
              <a:t>properties (See the last </a:t>
            </a:r>
            <a:r>
              <a:rPr lang="en-US" sz="2400" dirty="0">
                <a:solidFill>
                  <a:schemeClr val="accent1"/>
                </a:solidFill>
                <a:latin typeface="Arial" panose="020B0604020202020204" pitchFamily="34" charset="0"/>
                <a:cs typeface="Arial" panose="020B0604020202020204" pitchFamily="34" charset="0"/>
                <a:hlinkClick r:id="rId5" action="ppaction://hlinksldjump"/>
              </a:rPr>
              <a:t>three </a:t>
            </a:r>
            <a:r>
              <a:rPr lang="en-US" sz="2400" dirty="0" smtClean="0">
                <a:solidFill>
                  <a:schemeClr val="accent1"/>
                </a:solidFill>
                <a:latin typeface="Arial" panose="020B0604020202020204" pitchFamily="34" charset="0"/>
                <a:cs typeface="Arial" panose="020B0604020202020204" pitchFamily="34" charset="0"/>
                <a:hlinkClick r:id="rId5" action="ppaction://hlinksldjump"/>
              </a:rPr>
              <a:t>slides</a:t>
            </a:r>
            <a:r>
              <a:rPr lang="en-US" sz="2400" dirty="0" smtClean="0">
                <a:solidFill>
                  <a:schemeClr val="accent1"/>
                </a:solidFill>
                <a:latin typeface="Arial" panose="020B0604020202020204" pitchFamily="34" charset="0"/>
                <a:cs typeface="Arial" panose="020B0604020202020204" pitchFamily="34" charset="0"/>
              </a:rPr>
              <a:t>)</a:t>
            </a:r>
            <a:endParaRPr lang="en-US" sz="2400" dirty="0">
              <a:solidFill>
                <a:schemeClr val="accent1"/>
              </a:solidFill>
              <a:latin typeface="Arial" panose="020B0604020202020204" pitchFamily="34" charset="0"/>
              <a:cs typeface="Arial" panose="020B0604020202020204" pitchFamily="34" charset="0"/>
            </a:endParaRPr>
          </a:p>
        </p:txBody>
      </p:sp>
      <p:sp>
        <p:nvSpPr>
          <p:cNvPr id="44" name="矩形 43"/>
          <p:cNvSpPr/>
          <p:nvPr/>
        </p:nvSpPr>
        <p:spPr>
          <a:xfrm>
            <a:off x="260340" y="3226812"/>
            <a:ext cx="3370474"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3) Translation (general)</a:t>
            </a:r>
            <a:endParaRPr lang="en-US" sz="2400" dirty="0">
              <a:solidFill>
                <a:schemeClr val="accent1"/>
              </a:solidFill>
              <a:latin typeface="Arial" panose="020B0604020202020204" pitchFamily="34" charset="0"/>
              <a:cs typeface="Arial" panose="020B0604020202020204" pitchFamily="34" charset="0"/>
            </a:endParaRPr>
          </a:p>
        </p:txBody>
      </p:sp>
      <p:sp>
        <p:nvSpPr>
          <p:cNvPr id="45" name="矩形 44"/>
          <p:cNvSpPr/>
          <p:nvPr/>
        </p:nvSpPr>
        <p:spPr>
          <a:xfrm>
            <a:off x="260339" y="4935401"/>
            <a:ext cx="8605847" cy="461665"/>
          </a:xfrm>
          <a:prstGeom prst="rect">
            <a:avLst/>
          </a:prstGeom>
        </p:spPr>
        <p:txBody>
          <a:bodyPr wrap="square">
            <a:spAutoFit/>
          </a:bodyPr>
          <a:lstStyle/>
          <a:p>
            <a:r>
              <a:rPr lang="en-US" sz="2400" dirty="0">
                <a:solidFill>
                  <a:schemeClr val="accent1"/>
                </a:solidFill>
                <a:latin typeface="Arial" panose="020B0604020202020204" pitchFamily="34" charset="0"/>
                <a:cs typeface="Arial" panose="020B0604020202020204" pitchFamily="34" charset="0"/>
              </a:rPr>
              <a:t>4</a:t>
            </a:r>
            <a:r>
              <a:rPr lang="en-US" sz="2400" dirty="0" smtClean="0">
                <a:solidFill>
                  <a:schemeClr val="accent1"/>
                </a:solidFill>
                <a:latin typeface="Arial" panose="020B0604020202020204" pitchFamily="34" charset="0"/>
                <a:cs typeface="Arial" panose="020B0604020202020204" pitchFamily="34" charset="0"/>
              </a:rPr>
              <a:t>) </a:t>
            </a:r>
            <a:r>
              <a:rPr lang="en-US" altLang="zh-CN" sz="2400" dirty="0" smtClean="0">
                <a:solidFill>
                  <a:schemeClr val="accent1"/>
                </a:solidFill>
                <a:latin typeface="Arial" panose="020B0604020202020204" pitchFamily="34" charset="0"/>
                <a:cs typeface="Arial" panose="020B0604020202020204" pitchFamily="34" charset="0"/>
              </a:rPr>
              <a:t>Translation to center of </a:t>
            </a:r>
            <a:r>
              <a:rPr lang="en-US" sz="2400" dirty="0" smtClean="0">
                <a:solidFill>
                  <a:schemeClr val="accent1"/>
                </a:solidFill>
                <a:latin typeface="Arial" panose="020B0604020202020204" pitchFamily="34" charset="0"/>
                <a:cs typeface="Arial" panose="020B0604020202020204" pitchFamily="34" charset="0"/>
              </a:rPr>
              <a:t>the frequency rectangle, </a:t>
            </a:r>
            <a:r>
              <a:rPr lang="en-US" sz="2400" dirty="0" smtClean="0">
                <a:solidFill>
                  <a:schemeClr val="accent1"/>
                </a:solidFill>
                <a:latin typeface="Times New Roman" panose="02020603050405020304" pitchFamily="18" charset="0"/>
                <a:cs typeface="Times New Roman" panose="02020603050405020304" pitchFamily="18" charset="0"/>
              </a:rPr>
              <a:t>(</a:t>
            </a:r>
            <a:r>
              <a:rPr lang="en-US" sz="2400" i="1" dirty="0" smtClean="0">
                <a:solidFill>
                  <a:schemeClr val="accent1"/>
                </a:solidFill>
                <a:latin typeface="Times New Roman" panose="02020603050405020304" pitchFamily="18" charset="0"/>
                <a:cs typeface="Times New Roman" panose="02020603050405020304" pitchFamily="18" charset="0"/>
              </a:rPr>
              <a:t>M</a:t>
            </a:r>
            <a:r>
              <a:rPr lang="en-US" sz="2400" dirty="0" smtClean="0">
                <a:solidFill>
                  <a:schemeClr val="accent1"/>
                </a:solidFill>
                <a:latin typeface="Times New Roman" panose="02020603050405020304" pitchFamily="18" charset="0"/>
                <a:cs typeface="Times New Roman" panose="02020603050405020304" pitchFamily="18" charset="0"/>
              </a:rPr>
              <a:t>/2, </a:t>
            </a:r>
            <a:r>
              <a:rPr lang="en-US" sz="2400" i="1" dirty="0" smtClean="0">
                <a:solidFill>
                  <a:schemeClr val="accent1"/>
                </a:solidFill>
                <a:latin typeface="Times New Roman" panose="02020603050405020304" pitchFamily="18" charset="0"/>
                <a:cs typeface="Times New Roman" panose="02020603050405020304" pitchFamily="18" charset="0"/>
              </a:rPr>
              <a:t>N</a:t>
            </a:r>
            <a:r>
              <a:rPr lang="en-US" sz="2400" dirty="0" smtClean="0">
                <a:solidFill>
                  <a:schemeClr val="accent1"/>
                </a:solidFill>
                <a:latin typeface="Times New Roman" panose="02020603050405020304" pitchFamily="18" charset="0"/>
                <a:cs typeface="Times New Roman" panose="02020603050405020304" pitchFamily="18" charset="0"/>
              </a:rPr>
              <a:t>/2)</a:t>
            </a:r>
            <a:endParaRPr lang="en-US" sz="2400" dirty="0">
              <a:solidFill>
                <a:schemeClr val="accent1"/>
              </a:solidFill>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1736718" y="3770451"/>
            <a:ext cx="5653088" cy="1025465"/>
            <a:chOff x="3033712" y="2709149"/>
            <a:chExt cx="5653088" cy="1025465"/>
          </a:xfrm>
        </p:grpSpPr>
        <p:graphicFrame>
          <p:nvGraphicFramePr>
            <p:cNvPr id="51" name="对象 50"/>
            <p:cNvGraphicFramePr>
              <a:graphicFrameLocks noChangeAspect="1"/>
            </p:cNvGraphicFramePr>
            <p:nvPr>
              <p:extLst>
                <p:ext uri="{D42A27DB-BD31-4B8C-83A1-F6EECF244321}">
                  <p14:modId xmlns:p14="http://schemas.microsoft.com/office/powerpoint/2010/main" val="3775410759"/>
                </p:ext>
              </p:extLst>
            </p:nvPr>
          </p:nvGraphicFramePr>
          <p:xfrm>
            <a:off x="3046412" y="2709149"/>
            <a:ext cx="5532438" cy="527050"/>
          </p:xfrm>
          <a:graphic>
            <a:graphicData uri="http://schemas.openxmlformats.org/presentationml/2006/ole">
              <mc:AlternateContent xmlns:mc="http://schemas.openxmlformats.org/markup-compatibility/2006">
                <mc:Choice xmlns:v="urn:schemas-microsoft-com:vml" Requires="v">
                  <p:oleObj spid="_x0000_s31678" name="Equation" r:id="rId6" imgW="2933640" imgH="279360" progId="Equation.DSMT4">
                    <p:embed/>
                  </p:oleObj>
                </mc:Choice>
                <mc:Fallback>
                  <p:oleObj name="Equation" r:id="rId6" imgW="2933640" imgH="279360" progId="Equation.DSMT4">
                    <p:embed/>
                    <p:pic>
                      <p:nvPicPr>
                        <p:cNvPr id="6" name="对象 5"/>
                        <p:cNvPicPr/>
                        <p:nvPr/>
                      </p:nvPicPr>
                      <p:blipFill>
                        <a:blip r:embed="rId7"/>
                        <a:stretch>
                          <a:fillRect/>
                        </a:stretch>
                      </p:blipFill>
                      <p:spPr>
                        <a:xfrm>
                          <a:off x="3046412" y="2709149"/>
                          <a:ext cx="5532438" cy="527050"/>
                        </a:xfrm>
                        <a:prstGeom prst="rect">
                          <a:avLst/>
                        </a:prstGeom>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268364693"/>
                </p:ext>
              </p:extLst>
            </p:nvPr>
          </p:nvGraphicFramePr>
          <p:xfrm>
            <a:off x="3033712" y="3207564"/>
            <a:ext cx="5653088" cy="527050"/>
          </p:xfrm>
          <a:graphic>
            <a:graphicData uri="http://schemas.openxmlformats.org/presentationml/2006/ole">
              <mc:AlternateContent xmlns:mc="http://schemas.openxmlformats.org/markup-compatibility/2006">
                <mc:Choice xmlns:v="urn:schemas-microsoft-com:vml" Requires="v">
                  <p:oleObj spid="_x0000_s31679" name="Equation" r:id="rId8" imgW="2997000" imgH="279360" progId="Equation.DSMT4">
                    <p:embed/>
                  </p:oleObj>
                </mc:Choice>
                <mc:Fallback>
                  <p:oleObj name="Equation" r:id="rId8" imgW="2997000" imgH="279360" progId="Equation.DSMT4">
                    <p:embed/>
                    <p:pic>
                      <p:nvPicPr>
                        <p:cNvPr id="51" name="对象 50"/>
                        <p:cNvPicPr/>
                        <p:nvPr/>
                      </p:nvPicPr>
                      <p:blipFill>
                        <a:blip r:embed="rId9"/>
                        <a:stretch>
                          <a:fillRect/>
                        </a:stretch>
                      </p:blipFill>
                      <p:spPr>
                        <a:xfrm>
                          <a:off x="3033712" y="3207564"/>
                          <a:ext cx="5653088" cy="527050"/>
                        </a:xfrm>
                        <a:prstGeom prst="rect">
                          <a:avLst/>
                        </a:prstGeom>
                      </p:spPr>
                    </p:pic>
                  </p:oleObj>
                </mc:Fallback>
              </mc:AlternateContent>
            </a:graphicData>
          </a:graphic>
        </p:graphicFrame>
      </p:grpSp>
      <p:grpSp>
        <p:nvGrpSpPr>
          <p:cNvPr id="16" name="组合 15"/>
          <p:cNvGrpSpPr/>
          <p:nvPr/>
        </p:nvGrpSpPr>
        <p:grpSpPr>
          <a:xfrm>
            <a:off x="1929600" y="5495739"/>
            <a:ext cx="5267325" cy="1004414"/>
            <a:chOff x="3580606" y="3661346"/>
            <a:chExt cx="5267325" cy="1004414"/>
          </a:xfrm>
        </p:grpSpPr>
        <p:graphicFrame>
          <p:nvGraphicFramePr>
            <p:cNvPr id="53" name="对象 52"/>
            <p:cNvGraphicFramePr>
              <a:graphicFrameLocks noChangeAspect="1"/>
            </p:cNvGraphicFramePr>
            <p:nvPr>
              <p:extLst>
                <p:ext uri="{D42A27DB-BD31-4B8C-83A1-F6EECF244321}">
                  <p14:modId xmlns:p14="http://schemas.microsoft.com/office/powerpoint/2010/main" val="3631203678"/>
                </p:ext>
              </p:extLst>
            </p:nvPr>
          </p:nvGraphicFramePr>
          <p:xfrm>
            <a:off x="3604419" y="3661346"/>
            <a:ext cx="5243512" cy="457200"/>
          </p:xfrm>
          <a:graphic>
            <a:graphicData uri="http://schemas.openxmlformats.org/presentationml/2006/ole">
              <mc:AlternateContent xmlns:mc="http://schemas.openxmlformats.org/markup-compatibility/2006">
                <mc:Choice xmlns:v="urn:schemas-microsoft-com:vml" Requires="v">
                  <p:oleObj spid="_x0000_s31680" name="Equation" r:id="rId10" imgW="2781000" imgH="241200" progId="Equation.DSMT4">
                    <p:embed/>
                  </p:oleObj>
                </mc:Choice>
                <mc:Fallback>
                  <p:oleObj name="Equation" r:id="rId10" imgW="2781000" imgH="241200" progId="Equation.DSMT4">
                    <p:embed/>
                    <p:pic>
                      <p:nvPicPr>
                        <p:cNvPr id="51" name="对象 50"/>
                        <p:cNvPicPr/>
                        <p:nvPr/>
                      </p:nvPicPr>
                      <p:blipFill>
                        <a:blip r:embed="rId11"/>
                        <a:stretch>
                          <a:fillRect/>
                        </a:stretch>
                      </p:blipFill>
                      <p:spPr>
                        <a:xfrm>
                          <a:off x="3604419" y="3661346"/>
                          <a:ext cx="5243512" cy="457200"/>
                        </a:xfrm>
                        <a:prstGeom prst="rect">
                          <a:avLst/>
                        </a:prstGeom>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1523110333"/>
                </p:ext>
              </p:extLst>
            </p:nvPr>
          </p:nvGraphicFramePr>
          <p:xfrm>
            <a:off x="3580606" y="4210148"/>
            <a:ext cx="5195888" cy="455612"/>
          </p:xfrm>
          <a:graphic>
            <a:graphicData uri="http://schemas.openxmlformats.org/presentationml/2006/ole">
              <mc:AlternateContent xmlns:mc="http://schemas.openxmlformats.org/markup-compatibility/2006">
                <mc:Choice xmlns:v="urn:schemas-microsoft-com:vml" Requires="v">
                  <p:oleObj spid="_x0000_s31681" name="Equation" r:id="rId12" imgW="2755800" imgH="241200" progId="Equation.DSMT4">
                    <p:embed/>
                  </p:oleObj>
                </mc:Choice>
                <mc:Fallback>
                  <p:oleObj name="Equation" r:id="rId12" imgW="2755800" imgH="241200" progId="Equation.DSMT4">
                    <p:embed/>
                    <p:pic>
                      <p:nvPicPr>
                        <p:cNvPr id="53" name="对象 52"/>
                        <p:cNvPicPr/>
                        <p:nvPr/>
                      </p:nvPicPr>
                      <p:blipFill>
                        <a:blip r:embed="rId13"/>
                        <a:stretch>
                          <a:fillRect/>
                        </a:stretch>
                      </p:blipFill>
                      <p:spPr>
                        <a:xfrm>
                          <a:off x="3580606" y="4210148"/>
                          <a:ext cx="5195888" cy="455612"/>
                        </a:xfrm>
                        <a:prstGeom prst="rect">
                          <a:avLst/>
                        </a:prstGeom>
                      </p:spPr>
                    </p:pic>
                  </p:oleObj>
                </mc:Fallback>
              </mc:AlternateContent>
            </a:graphicData>
          </a:graphic>
        </p:graphicFrame>
      </p:grpSp>
      <p:sp>
        <p:nvSpPr>
          <p:cNvPr id="34" name="矩形 33"/>
          <p:cNvSpPr/>
          <p:nvPr/>
        </p:nvSpPr>
        <p:spPr>
          <a:xfrm>
            <a:off x="7295048" y="6267211"/>
            <a:ext cx="1795684"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(Continued)</a:t>
            </a:r>
            <a:endParaRPr lang="en-US" sz="24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3767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
          <p:cNvSpPr txBox="1">
            <a:spLocks/>
          </p:cNvSpPr>
          <p:nvPr/>
        </p:nvSpPr>
        <p:spPr>
          <a:xfrm>
            <a:off x="494024" y="745725"/>
            <a:ext cx="8372163" cy="8027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r>
              <a:rPr lang="en-US" altLang="zh-CN" sz="2800" dirty="0" smtClean="0">
                <a:latin typeface="Arial" panose="020B0604020202020204" pitchFamily="34" charset="0"/>
                <a:cs typeface="Arial" panose="020B0604020202020204" pitchFamily="34" charset="0"/>
              </a:rPr>
              <a:t>4.2.3 Impulses </a:t>
            </a:r>
            <a:r>
              <a:rPr lang="en-US" altLang="zh-CN" sz="2800" dirty="0">
                <a:latin typeface="Arial" panose="020B0604020202020204" pitchFamily="34" charset="0"/>
                <a:cs typeface="Arial" panose="020B0604020202020204" pitchFamily="34" charset="0"/>
              </a:rPr>
              <a:t>and Their Sifting Property</a:t>
            </a:r>
          </a:p>
        </p:txBody>
      </p:sp>
      <p:sp>
        <p:nvSpPr>
          <p:cNvPr id="2" name="内容占位符 1"/>
          <p:cNvSpPr>
            <a:spLocks noGrp="1"/>
          </p:cNvSpPr>
          <p:nvPr>
            <p:ph sz="quarter" idx="10"/>
          </p:nvPr>
        </p:nvSpPr>
        <p:spPr>
          <a:xfrm>
            <a:off x="262393" y="1717675"/>
            <a:ext cx="8109250" cy="4826248"/>
          </a:xfrm>
        </p:spPr>
        <p:txBody>
          <a:bodyPr>
            <a:normAutofit/>
          </a:bodyPr>
          <a:lstStyle/>
          <a:p>
            <a:pPr>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The unit continuous impulse</a:t>
            </a:r>
            <a:endParaRPr lang="en-US" sz="2800" dirty="0">
              <a:solidFill>
                <a:schemeClr val="accent1"/>
              </a:solidFill>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288374802"/>
              </p:ext>
            </p:extLst>
          </p:nvPr>
        </p:nvGraphicFramePr>
        <p:xfrm>
          <a:off x="2812665" y="2289115"/>
          <a:ext cx="2647950" cy="996950"/>
        </p:xfrm>
        <a:graphic>
          <a:graphicData uri="http://schemas.openxmlformats.org/presentationml/2006/ole">
            <mc:AlternateContent xmlns:mc="http://schemas.openxmlformats.org/markup-compatibility/2006">
              <mc:Choice xmlns:v="urn:schemas-microsoft-com:vml" Requires="v">
                <p:oleObj spid="_x0000_s52302" name="Equation" r:id="rId3" imgW="1485720" imgH="558720" progId="Equation.DSMT4">
                  <p:embed/>
                </p:oleObj>
              </mc:Choice>
              <mc:Fallback>
                <p:oleObj name="Equation" r:id="rId3" imgW="1485720" imgH="558720" progId="Equation.DSMT4">
                  <p:embed/>
                  <p:pic>
                    <p:nvPicPr>
                      <p:cNvPr id="6" name="对象 5"/>
                      <p:cNvPicPr/>
                      <p:nvPr/>
                    </p:nvPicPr>
                    <p:blipFill>
                      <a:blip r:embed="rId4"/>
                      <a:stretch>
                        <a:fillRect/>
                      </a:stretch>
                    </p:blipFill>
                    <p:spPr>
                      <a:xfrm>
                        <a:off x="2812665" y="2289115"/>
                        <a:ext cx="2647950" cy="996950"/>
                      </a:xfrm>
                      <a:prstGeom prst="rect">
                        <a:avLst/>
                      </a:prstGeom>
                    </p:spPr>
                  </p:pic>
                </p:oleObj>
              </mc:Fallback>
            </mc:AlternateContent>
          </a:graphicData>
        </a:graphic>
      </p:graphicFrame>
      <p:sp>
        <p:nvSpPr>
          <p:cNvPr id="7" name="文本框 6"/>
          <p:cNvSpPr txBox="1"/>
          <p:nvPr/>
        </p:nvSpPr>
        <p:spPr>
          <a:xfrm>
            <a:off x="6843580" y="2525980"/>
            <a:ext cx="1332416" cy="523220"/>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(4.2-8a)</a:t>
            </a:r>
            <a:endParaRPr lang="en-US" sz="2800" dirty="0">
              <a:latin typeface="Times New Roman" panose="02020603050405020304" pitchFamily="18" charset="0"/>
              <a:cs typeface="Times New Roman" panose="02020603050405020304"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440194574"/>
              </p:ext>
            </p:extLst>
          </p:nvPr>
        </p:nvGraphicFramePr>
        <p:xfrm>
          <a:off x="3510775" y="3386138"/>
          <a:ext cx="1836737" cy="671513"/>
        </p:xfrm>
        <a:graphic>
          <a:graphicData uri="http://schemas.openxmlformats.org/presentationml/2006/ole">
            <mc:AlternateContent xmlns:mc="http://schemas.openxmlformats.org/markup-compatibility/2006">
              <mc:Choice xmlns:v="urn:schemas-microsoft-com:vml" Requires="v">
                <p:oleObj spid="_x0000_s52303" name="Equation" r:id="rId5" imgW="1041120" imgH="380880" progId="Equation.DSMT4">
                  <p:embed/>
                </p:oleObj>
              </mc:Choice>
              <mc:Fallback>
                <p:oleObj name="Equation" r:id="rId5" imgW="1041120" imgH="380880" progId="Equation.DSMT4">
                  <p:embed/>
                  <p:pic>
                    <p:nvPicPr>
                      <p:cNvPr id="10" name="对象 9"/>
                      <p:cNvPicPr/>
                      <p:nvPr/>
                    </p:nvPicPr>
                    <p:blipFill>
                      <a:blip r:embed="rId6"/>
                      <a:stretch>
                        <a:fillRect/>
                      </a:stretch>
                    </p:blipFill>
                    <p:spPr>
                      <a:xfrm>
                        <a:off x="3510775" y="3386138"/>
                        <a:ext cx="1836737" cy="671513"/>
                      </a:xfrm>
                      <a:prstGeom prst="rect">
                        <a:avLst/>
                      </a:prstGeom>
                    </p:spPr>
                  </p:pic>
                </p:oleObj>
              </mc:Fallback>
            </mc:AlternateContent>
          </a:graphicData>
        </a:graphic>
      </p:graphicFrame>
      <p:sp>
        <p:nvSpPr>
          <p:cNvPr id="11" name="文本框 10"/>
          <p:cNvSpPr txBox="1"/>
          <p:nvPr/>
        </p:nvSpPr>
        <p:spPr>
          <a:xfrm>
            <a:off x="2752371" y="3407547"/>
            <a:ext cx="668951" cy="523220"/>
          </a:xfrm>
          <a:prstGeom prst="rect">
            <a:avLst/>
          </a:prstGeom>
          <a:noFill/>
        </p:spPr>
        <p:txBody>
          <a:bodyPr wrap="square" rtlCol="0">
            <a:spAutoFit/>
          </a:bodyPr>
          <a:lstStyle/>
          <a:p>
            <a:r>
              <a:rPr lang="en-US" sz="2800" i="1" dirty="0" smtClean="0">
                <a:latin typeface="Times New Roman" panose="02020603050405020304" pitchFamily="18" charset="0"/>
                <a:cs typeface="Times New Roman" panose="02020603050405020304" pitchFamily="18" charset="0"/>
              </a:rPr>
              <a:t>s.t.</a:t>
            </a:r>
            <a:endParaRPr lang="en-US" sz="2800" i="1"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601788" y="3981467"/>
            <a:ext cx="2430474" cy="492443"/>
          </a:xfrm>
          <a:prstGeom prst="rect">
            <a:avLst/>
          </a:prstGeom>
          <a:noFill/>
        </p:spPr>
        <p:txBody>
          <a:bodyPr wrap="none" rtlCol="0">
            <a:spAutoFit/>
          </a:bodyPr>
          <a:lstStyle/>
          <a:p>
            <a:r>
              <a:rPr lang="en-US" sz="2600" dirty="0" smtClean="0">
                <a:solidFill>
                  <a:schemeClr val="accent1"/>
                </a:solidFill>
                <a:latin typeface="Arial" panose="020B0604020202020204" pitchFamily="34" charset="0"/>
                <a:cs typeface="Arial" panose="020B0604020202020204" pitchFamily="34" charset="0"/>
              </a:rPr>
              <a:t>Sifting property</a:t>
            </a:r>
            <a:endParaRPr lang="en-US" sz="2600" dirty="0">
              <a:solidFill>
                <a:schemeClr val="accent1"/>
              </a:solidFill>
              <a:latin typeface="Arial" panose="020B0604020202020204" pitchFamily="34" charset="0"/>
              <a:cs typeface="Arial" panose="020B0604020202020204" pitchFamily="34"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862049417"/>
              </p:ext>
            </p:extLst>
          </p:nvPr>
        </p:nvGraphicFramePr>
        <p:xfrm>
          <a:off x="3086846" y="4484790"/>
          <a:ext cx="2955925" cy="671512"/>
        </p:xfrm>
        <a:graphic>
          <a:graphicData uri="http://schemas.openxmlformats.org/presentationml/2006/ole">
            <mc:AlternateContent xmlns:mc="http://schemas.openxmlformats.org/markup-compatibility/2006">
              <mc:Choice xmlns:v="urn:schemas-microsoft-com:vml" Requires="v">
                <p:oleObj spid="_x0000_s52304" name="Equation" r:id="rId7" imgW="1676160" imgH="380880" progId="Equation.DSMT4">
                  <p:embed/>
                </p:oleObj>
              </mc:Choice>
              <mc:Fallback>
                <p:oleObj name="Equation" r:id="rId7" imgW="1676160" imgH="380880" progId="Equation.DSMT4">
                  <p:embed/>
                  <p:pic>
                    <p:nvPicPr>
                      <p:cNvPr id="15" name="对象 14"/>
                      <p:cNvPicPr/>
                      <p:nvPr/>
                    </p:nvPicPr>
                    <p:blipFill>
                      <a:blip r:embed="rId8"/>
                      <a:stretch>
                        <a:fillRect/>
                      </a:stretch>
                    </p:blipFill>
                    <p:spPr>
                      <a:xfrm>
                        <a:off x="3086846" y="4484790"/>
                        <a:ext cx="2955925" cy="67151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645537551"/>
              </p:ext>
            </p:extLst>
          </p:nvPr>
        </p:nvGraphicFramePr>
        <p:xfrm>
          <a:off x="2801938" y="5726113"/>
          <a:ext cx="3538537" cy="671512"/>
        </p:xfrm>
        <a:graphic>
          <a:graphicData uri="http://schemas.openxmlformats.org/presentationml/2006/ole">
            <mc:AlternateContent xmlns:mc="http://schemas.openxmlformats.org/markup-compatibility/2006">
              <mc:Choice xmlns:v="urn:schemas-microsoft-com:vml" Requires="v">
                <p:oleObj spid="_x0000_s52305" name="Equation" r:id="rId9" imgW="2006280" imgH="380880" progId="Equation.DSMT4">
                  <p:embed/>
                </p:oleObj>
              </mc:Choice>
              <mc:Fallback>
                <p:oleObj name="Equation" r:id="rId9" imgW="2006280" imgH="380880" progId="Equation.DSMT4">
                  <p:embed/>
                  <p:pic>
                    <p:nvPicPr>
                      <p:cNvPr id="20" name="对象 19"/>
                      <p:cNvPicPr/>
                      <p:nvPr/>
                    </p:nvPicPr>
                    <p:blipFill>
                      <a:blip r:embed="rId10"/>
                      <a:stretch>
                        <a:fillRect/>
                      </a:stretch>
                    </p:blipFill>
                    <p:spPr>
                      <a:xfrm>
                        <a:off x="2801938" y="5726113"/>
                        <a:ext cx="3538537" cy="671512"/>
                      </a:xfrm>
                      <a:prstGeom prst="rect">
                        <a:avLst/>
                      </a:prstGeom>
                    </p:spPr>
                  </p:pic>
                </p:oleObj>
              </mc:Fallback>
            </mc:AlternateContent>
          </a:graphicData>
        </a:graphic>
      </p:graphicFrame>
      <p:sp>
        <p:nvSpPr>
          <p:cNvPr id="21" name="文本框 20"/>
          <p:cNvSpPr txBox="1"/>
          <p:nvPr/>
        </p:nvSpPr>
        <p:spPr>
          <a:xfrm>
            <a:off x="601788" y="5260962"/>
            <a:ext cx="2392001" cy="492443"/>
          </a:xfrm>
          <a:prstGeom prst="rect">
            <a:avLst/>
          </a:prstGeom>
          <a:noFill/>
        </p:spPr>
        <p:txBody>
          <a:bodyPr wrap="none" rtlCol="0">
            <a:spAutoFit/>
          </a:bodyPr>
          <a:lstStyle/>
          <a:p>
            <a:r>
              <a:rPr lang="en-US" altLang="zh-CN" sz="2600" dirty="0" smtClean="0">
                <a:solidFill>
                  <a:schemeClr val="accent1"/>
                </a:solidFill>
                <a:latin typeface="Arial" panose="020B0604020202020204" pitchFamily="34" charset="0"/>
                <a:cs typeface="Arial" panose="020B0604020202020204" pitchFamily="34" charset="0"/>
              </a:rPr>
              <a:t>More generally</a:t>
            </a:r>
            <a:endParaRPr lang="en-US" sz="2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3364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57134" y="2030427"/>
            <a:ext cx="3387466"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6) Convolution theorem</a:t>
            </a:r>
            <a:endParaRPr lang="en-US" sz="2400" dirty="0">
              <a:solidFill>
                <a:schemeClr val="accent1"/>
              </a:solidFill>
              <a:latin typeface="Arial" panose="020B0604020202020204" pitchFamily="34" charset="0"/>
              <a:cs typeface="Arial" panose="020B0604020202020204" pitchFamily="34" charset="0"/>
            </a:endParaRPr>
          </a:p>
        </p:txBody>
      </p:sp>
      <p:grpSp>
        <p:nvGrpSpPr>
          <p:cNvPr id="25" name="组合 24"/>
          <p:cNvGrpSpPr/>
          <p:nvPr/>
        </p:nvGrpSpPr>
        <p:grpSpPr>
          <a:xfrm>
            <a:off x="2332434" y="2473582"/>
            <a:ext cx="4479132" cy="865188"/>
            <a:chOff x="3650457" y="5259157"/>
            <a:chExt cx="4479132" cy="865188"/>
          </a:xfrm>
        </p:grpSpPr>
        <p:graphicFrame>
          <p:nvGraphicFramePr>
            <p:cNvPr id="26" name="对象 25"/>
            <p:cNvGraphicFramePr>
              <a:graphicFrameLocks noChangeAspect="1"/>
            </p:cNvGraphicFramePr>
            <p:nvPr>
              <p:extLst>
                <p:ext uri="{D42A27DB-BD31-4B8C-83A1-F6EECF244321}">
                  <p14:modId xmlns:p14="http://schemas.microsoft.com/office/powerpoint/2010/main" val="746016925"/>
                </p:ext>
              </p:extLst>
            </p:nvPr>
          </p:nvGraphicFramePr>
          <p:xfrm>
            <a:off x="3651251" y="5259157"/>
            <a:ext cx="4478338" cy="433388"/>
          </p:xfrm>
          <a:graphic>
            <a:graphicData uri="http://schemas.openxmlformats.org/presentationml/2006/ole">
              <mc:AlternateContent xmlns:mc="http://schemas.openxmlformats.org/markup-compatibility/2006">
                <mc:Choice xmlns:v="urn:schemas-microsoft-com:vml" Requires="v">
                  <p:oleObj spid="_x0000_s58490" name="Equation" r:id="rId3" imgW="2374560" imgH="228600" progId="Equation.DSMT4">
                    <p:embed/>
                  </p:oleObj>
                </mc:Choice>
                <mc:Fallback>
                  <p:oleObj name="Equation" r:id="rId3" imgW="2374560" imgH="228600" progId="Equation.DSMT4">
                    <p:embed/>
                    <p:pic>
                      <p:nvPicPr>
                        <p:cNvPr id="48" name="对象 47"/>
                        <p:cNvPicPr/>
                        <p:nvPr/>
                      </p:nvPicPr>
                      <p:blipFill>
                        <a:blip r:embed="rId4"/>
                        <a:stretch>
                          <a:fillRect/>
                        </a:stretch>
                      </p:blipFill>
                      <p:spPr>
                        <a:xfrm>
                          <a:off x="3651251" y="5259157"/>
                          <a:ext cx="4478338" cy="433388"/>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833142995"/>
                </p:ext>
              </p:extLst>
            </p:nvPr>
          </p:nvGraphicFramePr>
          <p:xfrm>
            <a:off x="3650457" y="5692545"/>
            <a:ext cx="4478338" cy="431800"/>
          </p:xfrm>
          <a:graphic>
            <a:graphicData uri="http://schemas.openxmlformats.org/presentationml/2006/ole">
              <mc:AlternateContent xmlns:mc="http://schemas.openxmlformats.org/markup-compatibility/2006">
                <mc:Choice xmlns:v="urn:schemas-microsoft-com:vml" Requires="v">
                  <p:oleObj spid="_x0000_s58491" name="Equation" r:id="rId5" imgW="2374560" imgH="228600" progId="Equation.DSMT4">
                    <p:embed/>
                  </p:oleObj>
                </mc:Choice>
                <mc:Fallback>
                  <p:oleObj name="Equation" r:id="rId5" imgW="2374560" imgH="228600" progId="Equation.DSMT4">
                    <p:embed/>
                    <p:pic>
                      <p:nvPicPr>
                        <p:cNvPr id="49" name="对象 48"/>
                        <p:cNvPicPr/>
                        <p:nvPr/>
                      </p:nvPicPr>
                      <p:blipFill>
                        <a:blip r:embed="rId6"/>
                        <a:stretch>
                          <a:fillRect/>
                        </a:stretch>
                      </p:blipFill>
                      <p:spPr>
                        <a:xfrm>
                          <a:off x="3650457" y="5692545"/>
                          <a:ext cx="4478338" cy="431800"/>
                        </a:xfrm>
                        <a:prstGeom prst="rect">
                          <a:avLst/>
                        </a:prstGeom>
                      </p:spPr>
                    </p:pic>
                  </p:oleObj>
                </mc:Fallback>
              </mc:AlternateContent>
            </a:graphicData>
          </a:graphic>
        </p:graphicFrame>
      </p:grpSp>
      <p:grpSp>
        <p:nvGrpSpPr>
          <p:cNvPr id="29" name="组合 28"/>
          <p:cNvGrpSpPr/>
          <p:nvPr/>
        </p:nvGrpSpPr>
        <p:grpSpPr>
          <a:xfrm>
            <a:off x="1649412" y="1202520"/>
            <a:ext cx="5845175" cy="884157"/>
            <a:chOff x="3415509" y="4537305"/>
            <a:chExt cx="5845175" cy="884157"/>
          </a:xfrm>
        </p:grpSpPr>
        <p:graphicFrame>
          <p:nvGraphicFramePr>
            <p:cNvPr id="30" name="对象 29"/>
            <p:cNvGraphicFramePr>
              <a:graphicFrameLocks noChangeAspect="1"/>
            </p:cNvGraphicFramePr>
            <p:nvPr>
              <p:extLst>
                <p:ext uri="{D42A27DB-BD31-4B8C-83A1-F6EECF244321}">
                  <p14:modId xmlns:p14="http://schemas.microsoft.com/office/powerpoint/2010/main" val="150478848"/>
                </p:ext>
              </p:extLst>
            </p:nvPr>
          </p:nvGraphicFramePr>
          <p:xfrm>
            <a:off x="3415509" y="4537305"/>
            <a:ext cx="3641725" cy="455612"/>
          </p:xfrm>
          <a:graphic>
            <a:graphicData uri="http://schemas.openxmlformats.org/presentationml/2006/ole">
              <mc:AlternateContent xmlns:mc="http://schemas.openxmlformats.org/markup-compatibility/2006">
                <mc:Choice xmlns:v="urn:schemas-microsoft-com:vml" Requires="v">
                  <p:oleObj spid="_x0000_s58492" name="Equation" r:id="rId7" imgW="1930320" imgH="241200" progId="Equation.DSMT4">
                    <p:embed/>
                  </p:oleObj>
                </mc:Choice>
                <mc:Fallback>
                  <p:oleObj name="Equation" r:id="rId7" imgW="1930320" imgH="241200" progId="Equation.DSMT4">
                    <p:embed/>
                    <p:pic>
                      <p:nvPicPr>
                        <p:cNvPr id="56" name="对象 55"/>
                        <p:cNvPicPr/>
                        <p:nvPr/>
                      </p:nvPicPr>
                      <p:blipFill>
                        <a:blip r:embed="rId8"/>
                        <a:stretch>
                          <a:fillRect/>
                        </a:stretch>
                      </p:blipFill>
                      <p:spPr>
                        <a:xfrm>
                          <a:off x="3415509" y="4537305"/>
                          <a:ext cx="3641725" cy="455612"/>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867467972"/>
                </p:ext>
              </p:extLst>
            </p:nvPr>
          </p:nvGraphicFramePr>
          <p:xfrm>
            <a:off x="3415509" y="4989662"/>
            <a:ext cx="5845175" cy="431800"/>
          </p:xfrm>
          <a:graphic>
            <a:graphicData uri="http://schemas.openxmlformats.org/presentationml/2006/ole">
              <mc:AlternateContent xmlns:mc="http://schemas.openxmlformats.org/markup-compatibility/2006">
                <mc:Choice xmlns:v="urn:schemas-microsoft-com:vml" Requires="v">
                  <p:oleObj spid="_x0000_s58493" name="Equation" r:id="rId9" imgW="3098520" imgH="228600" progId="Equation.DSMT4">
                    <p:embed/>
                  </p:oleObj>
                </mc:Choice>
                <mc:Fallback>
                  <p:oleObj name="Equation" r:id="rId9" imgW="3098520" imgH="228600" progId="Equation.DSMT4">
                    <p:embed/>
                    <p:pic>
                      <p:nvPicPr>
                        <p:cNvPr id="57" name="对象 56"/>
                        <p:cNvPicPr/>
                        <p:nvPr/>
                      </p:nvPicPr>
                      <p:blipFill>
                        <a:blip r:embed="rId10"/>
                        <a:stretch>
                          <a:fillRect/>
                        </a:stretch>
                      </p:blipFill>
                      <p:spPr>
                        <a:xfrm>
                          <a:off x="3415509" y="4989662"/>
                          <a:ext cx="5845175" cy="431800"/>
                        </a:xfrm>
                        <a:prstGeom prst="rect">
                          <a:avLst/>
                        </a:prstGeom>
                      </p:spPr>
                    </p:pic>
                  </p:oleObj>
                </mc:Fallback>
              </mc:AlternateContent>
            </a:graphicData>
          </a:graphic>
        </p:graphicFrame>
      </p:grpSp>
      <p:sp>
        <p:nvSpPr>
          <p:cNvPr id="32" name="矩形 31"/>
          <p:cNvSpPr/>
          <p:nvPr/>
        </p:nvSpPr>
        <p:spPr>
          <a:xfrm>
            <a:off x="257134" y="3321359"/>
            <a:ext cx="3267241" cy="461665"/>
          </a:xfrm>
          <a:prstGeom prst="rect">
            <a:avLst/>
          </a:prstGeom>
        </p:spPr>
        <p:txBody>
          <a:bodyPr wrap="none">
            <a:spAutoFit/>
          </a:bodyPr>
          <a:lstStyle/>
          <a:p>
            <a:r>
              <a:rPr lang="en-US" sz="2400" dirty="0">
                <a:solidFill>
                  <a:schemeClr val="accent1"/>
                </a:solidFill>
                <a:latin typeface="Arial" panose="020B0604020202020204" pitchFamily="34" charset="0"/>
                <a:cs typeface="Arial" panose="020B0604020202020204" pitchFamily="34" charset="0"/>
              </a:rPr>
              <a:t>7</a:t>
            </a:r>
            <a:r>
              <a:rPr lang="en-US" sz="2400" dirty="0" smtClean="0">
                <a:solidFill>
                  <a:schemeClr val="accent1"/>
                </a:solidFill>
                <a:latin typeface="Arial" panose="020B0604020202020204" pitchFamily="34" charset="0"/>
                <a:cs typeface="Arial" panose="020B0604020202020204" pitchFamily="34" charset="0"/>
              </a:rPr>
              <a:t>) C</a:t>
            </a:r>
            <a:r>
              <a:rPr lang="en-US" altLang="zh-CN" sz="2400" dirty="0" smtClean="0">
                <a:solidFill>
                  <a:schemeClr val="accent1"/>
                </a:solidFill>
                <a:latin typeface="Arial" panose="020B0604020202020204" pitchFamily="34" charset="0"/>
                <a:cs typeface="Arial" panose="020B0604020202020204" pitchFamily="34" charset="0"/>
              </a:rPr>
              <a:t>orrela</a:t>
            </a:r>
            <a:r>
              <a:rPr lang="en-US" sz="2400" dirty="0" smtClean="0">
                <a:solidFill>
                  <a:schemeClr val="accent1"/>
                </a:solidFill>
                <a:latin typeface="Arial" panose="020B0604020202020204" pitchFamily="34" charset="0"/>
                <a:cs typeface="Arial" panose="020B0604020202020204" pitchFamily="34" charset="0"/>
              </a:rPr>
              <a:t>tion theorem</a:t>
            </a:r>
            <a:endParaRPr lang="en-US" sz="2400" dirty="0">
              <a:solidFill>
                <a:schemeClr val="accent1"/>
              </a:solidFill>
              <a:latin typeface="Arial" panose="020B0604020202020204" pitchFamily="34" charset="0"/>
              <a:cs typeface="Arial" panose="020B0604020202020204" pitchFamily="34" charset="0"/>
            </a:endParaRPr>
          </a:p>
        </p:txBody>
      </p:sp>
      <p:grpSp>
        <p:nvGrpSpPr>
          <p:cNvPr id="33" name="组合 32"/>
          <p:cNvGrpSpPr/>
          <p:nvPr/>
        </p:nvGrpSpPr>
        <p:grpSpPr>
          <a:xfrm>
            <a:off x="2417564" y="3777751"/>
            <a:ext cx="4308078" cy="907980"/>
            <a:chOff x="2578256" y="5889356"/>
            <a:chExt cx="4308078" cy="907980"/>
          </a:xfrm>
        </p:grpSpPr>
        <p:grpSp>
          <p:nvGrpSpPr>
            <p:cNvPr id="34" name="组合 33"/>
            <p:cNvGrpSpPr/>
            <p:nvPr/>
          </p:nvGrpSpPr>
          <p:grpSpPr>
            <a:xfrm>
              <a:off x="2610917" y="5889356"/>
              <a:ext cx="4275417" cy="475093"/>
              <a:chOff x="2887496" y="3924715"/>
              <a:chExt cx="4275417" cy="475093"/>
            </a:xfrm>
          </p:grpSpPr>
          <p:graphicFrame>
            <p:nvGraphicFramePr>
              <p:cNvPr id="39" name="对象 38"/>
              <p:cNvGraphicFramePr>
                <a:graphicFrameLocks noChangeAspect="1"/>
              </p:cNvGraphicFramePr>
              <p:nvPr>
                <p:extLst>
                  <p:ext uri="{D42A27DB-BD31-4B8C-83A1-F6EECF244321}">
                    <p14:modId xmlns:p14="http://schemas.microsoft.com/office/powerpoint/2010/main" val="1438354519"/>
                  </p:ext>
                </p:extLst>
              </p:nvPr>
            </p:nvGraphicFramePr>
            <p:xfrm>
              <a:off x="4008551" y="3934670"/>
              <a:ext cx="3154362" cy="465138"/>
            </p:xfrm>
            <a:graphic>
              <a:graphicData uri="http://schemas.openxmlformats.org/presentationml/2006/ole">
                <mc:AlternateContent xmlns:mc="http://schemas.openxmlformats.org/markup-compatibility/2006">
                  <mc:Choice xmlns:v="urn:schemas-microsoft-com:vml" Requires="v">
                    <p:oleObj spid="_x0000_s58494" name="Equation" r:id="rId11" imgW="1815840" imgH="266400" progId="Equation.DSMT4">
                      <p:embed/>
                    </p:oleObj>
                  </mc:Choice>
                  <mc:Fallback>
                    <p:oleObj name="Equation" r:id="rId11" imgW="1815840" imgH="266400" progId="Equation.DSMT4">
                      <p:embed/>
                      <p:pic>
                        <p:nvPicPr>
                          <p:cNvPr id="61" name="对象 60"/>
                          <p:cNvPicPr/>
                          <p:nvPr/>
                        </p:nvPicPr>
                        <p:blipFill>
                          <a:blip r:embed="rId12"/>
                          <a:stretch>
                            <a:fillRect/>
                          </a:stretch>
                        </p:blipFill>
                        <p:spPr>
                          <a:xfrm>
                            <a:off x="4008551" y="3934670"/>
                            <a:ext cx="3154362" cy="465138"/>
                          </a:xfrm>
                          <a:prstGeom prst="rect">
                            <a:avLst/>
                          </a:prstGeom>
                        </p:spPr>
                      </p:pic>
                    </p:oleObj>
                  </mc:Fallback>
                </mc:AlternateContent>
              </a:graphicData>
            </a:graphic>
          </p:graphicFrame>
          <p:sp>
            <p:nvSpPr>
              <p:cNvPr id="40" name="矩形 39"/>
              <p:cNvSpPr/>
              <p:nvPr/>
            </p:nvSpPr>
            <p:spPr>
              <a:xfrm>
                <a:off x="3678273" y="3924715"/>
                <a:ext cx="415498" cy="461665"/>
              </a:xfrm>
              <a:prstGeom prst="rect">
                <a:avLst/>
              </a:prstGeom>
            </p:spPr>
            <p:txBody>
              <a:bodyPr wrap="square">
                <a:spAutoFit/>
              </a:bodyPr>
              <a:lstStyle/>
              <a:p>
                <a:r>
                  <a:rPr lang="zh-CN" altLang="en-US" sz="2400" dirty="0">
                    <a:latin typeface="+mn-ea"/>
                    <a:cs typeface="Times New Roman" panose="02020603050405020304" pitchFamily="18" charset="0"/>
                  </a:rPr>
                  <a:t>☆</a:t>
                </a:r>
                <a:endParaRPr lang="en-US" sz="2400" dirty="0">
                  <a:latin typeface="+mn-ea"/>
                  <a:cs typeface="Times New Roman" panose="02020603050405020304" pitchFamily="18" charset="0"/>
                </a:endParaRPr>
              </a:p>
            </p:txBody>
          </p:sp>
          <p:graphicFrame>
            <p:nvGraphicFramePr>
              <p:cNvPr id="41" name="对象 40"/>
              <p:cNvGraphicFramePr>
                <a:graphicFrameLocks noChangeAspect="1"/>
              </p:cNvGraphicFramePr>
              <p:nvPr>
                <p:extLst>
                  <p:ext uri="{D42A27DB-BD31-4B8C-83A1-F6EECF244321}">
                    <p14:modId xmlns:p14="http://schemas.microsoft.com/office/powerpoint/2010/main" val="2915457707"/>
                  </p:ext>
                </p:extLst>
              </p:nvPr>
            </p:nvGraphicFramePr>
            <p:xfrm>
              <a:off x="2887496" y="3990233"/>
              <a:ext cx="949325" cy="398462"/>
            </p:xfrm>
            <a:graphic>
              <a:graphicData uri="http://schemas.openxmlformats.org/presentationml/2006/ole">
                <mc:AlternateContent xmlns:mc="http://schemas.openxmlformats.org/markup-compatibility/2006">
                  <mc:Choice xmlns:v="urn:schemas-microsoft-com:vml" Requires="v">
                    <p:oleObj spid="_x0000_s58495" name="Equation" r:id="rId13" imgW="545760" imgH="228600" progId="Equation.DSMT4">
                      <p:embed/>
                    </p:oleObj>
                  </mc:Choice>
                  <mc:Fallback>
                    <p:oleObj name="Equation" r:id="rId13" imgW="545760" imgH="228600" progId="Equation.DSMT4">
                      <p:embed/>
                      <p:pic>
                        <p:nvPicPr>
                          <p:cNvPr id="63" name="对象 62"/>
                          <p:cNvPicPr/>
                          <p:nvPr/>
                        </p:nvPicPr>
                        <p:blipFill>
                          <a:blip r:embed="rId14"/>
                          <a:stretch>
                            <a:fillRect/>
                          </a:stretch>
                        </p:blipFill>
                        <p:spPr>
                          <a:xfrm>
                            <a:off x="2887496" y="3990233"/>
                            <a:ext cx="949325" cy="398462"/>
                          </a:xfrm>
                          <a:prstGeom prst="rect">
                            <a:avLst/>
                          </a:prstGeom>
                        </p:spPr>
                      </p:pic>
                    </p:oleObj>
                  </mc:Fallback>
                </mc:AlternateContent>
              </a:graphicData>
            </a:graphic>
          </p:graphicFrame>
        </p:grpSp>
        <p:grpSp>
          <p:nvGrpSpPr>
            <p:cNvPr id="35" name="组合 34"/>
            <p:cNvGrpSpPr/>
            <p:nvPr/>
          </p:nvGrpSpPr>
          <p:grpSpPr>
            <a:xfrm>
              <a:off x="2578256" y="6335671"/>
              <a:ext cx="4173004" cy="461665"/>
              <a:chOff x="3395877" y="5760915"/>
              <a:chExt cx="4173004" cy="461665"/>
            </a:xfrm>
          </p:grpSpPr>
          <p:graphicFrame>
            <p:nvGraphicFramePr>
              <p:cNvPr id="36" name="对象 35"/>
              <p:cNvGraphicFramePr>
                <a:graphicFrameLocks noChangeAspect="1"/>
              </p:cNvGraphicFramePr>
              <p:nvPr>
                <p:extLst>
                  <p:ext uri="{D42A27DB-BD31-4B8C-83A1-F6EECF244321}">
                    <p14:modId xmlns:p14="http://schemas.microsoft.com/office/powerpoint/2010/main" val="2536385875"/>
                  </p:ext>
                </p:extLst>
              </p:nvPr>
            </p:nvGraphicFramePr>
            <p:xfrm>
              <a:off x="3395877" y="5813014"/>
              <a:ext cx="3022600" cy="396875"/>
            </p:xfrm>
            <a:graphic>
              <a:graphicData uri="http://schemas.openxmlformats.org/presentationml/2006/ole">
                <mc:AlternateContent xmlns:mc="http://schemas.openxmlformats.org/markup-compatibility/2006">
                  <mc:Choice xmlns:v="urn:schemas-microsoft-com:vml" Requires="v">
                    <p:oleObj spid="_x0000_s58496" name="Equation" r:id="rId15" imgW="1739880" imgH="228600" progId="Equation.DSMT4">
                      <p:embed/>
                    </p:oleObj>
                  </mc:Choice>
                  <mc:Fallback>
                    <p:oleObj name="Equation" r:id="rId15" imgW="1739880" imgH="228600" progId="Equation.DSMT4">
                      <p:embed/>
                      <p:pic>
                        <p:nvPicPr>
                          <p:cNvPr id="65" name="对象 64"/>
                          <p:cNvPicPr/>
                          <p:nvPr/>
                        </p:nvPicPr>
                        <p:blipFill>
                          <a:blip r:embed="rId16"/>
                          <a:stretch>
                            <a:fillRect/>
                          </a:stretch>
                        </p:blipFill>
                        <p:spPr>
                          <a:xfrm>
                            <a:off x="3395877" y="5813014"/>
                            <a:ext cx="3022600" cy="396875"/>
                          </a:xfrm>
                          <a:prstGeom prst="rect">
                            <a:avLst/>
                          </a:prstGeom>
                        </p:spPr>
                      </p:pic>
                    </p:oleObj>
                  </mc:Fallback>
                </mc:AlternateContent>
              </a:graphicData>
            </a:graphic>
          </p:graphicFrame>
          <p:sp>
            <p:nvSpPr>
              <p:cNvPr id="37" name="矩形 36"/>
              <p:cNvSpPr/>
              <p:nvPr/>
            </p:nvSpPr>
            <p:spPr>
              <a:xfrm>
                <a:off x="6267520" y="5760915"/>
                <a:ext cx="415498" cy="461665"/>
              </a:xfrm>
              <a:prstGeom prst="rect">
                <a:avLst/>
              </a:prstGeom>
            </p:spPr>
            <p:txBody>
              <a:bodyPr wrap="square">
                <a:spAutoFit/>
              </a:bodyPr>
              <a:lstStyle/>
              <a:p>
                <a:r>
                  <a:rPr lang="zh-CN" altLang="en-US" sz="2400" dirty="0">
                    <a:latin typeface="+mn-ea"/>
                    <a:cs typeface="Times New Roman" panose="02020603050405020304" pitchFamily="18" charset="0"/>
                  </a:rPr>
                  <a:t>☆</a:t>
                </a:r>
                <a:endParaRPr lang="en-US" sz="2000" dirty="0">
                  <a:latin typeface="+mn-ea"/>
                  <a:cs typeface="Times New Roman" panose="02020603050405020304" pitchFamily="18" charset="0"/>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4247257649"/>
                  </p:ext>
                </p:extLst>
              </p:nvPr>
            </p:nvGraphicFramePr>
            <p:xfrm>
              <a:off x="6597331" y="5813014"/>
              <a:ext cx="971550" cy="398462"/>
            </p:xfrm>
            <a:graphic>
              <a:graphicData uri="http://schemas.openxmlformats.org/presentationml/2006/ole">
                <mc:AlternateContent xmlns:mc="http://schemas.openxmlformats.org/markup-compatibility/2006">
                  <mc:Choice xmlns:v="urn:schemas-microsoft-com:vml" Requires="v">
                    <p:oleObj spid="_x0000_s58497" name="Equation" r:id="rId17" imgW="558720" imgH="228600" progId="Equation.DSMT4">
                      <p:embed/>
                    </p:oleObj>
                  </mc:Choice>
                  <mc:Fallback>
                    <p:oleObj name="Equation" r:id="rId17" imgW="558720" imgH="228600" progId="Equation.DSMT4">
                      <p:embed/>
                      <p:pic>
                        <p:nvPicPr>
                          <p:cNvPr id="71" name="对象 70"/>
                          <p:cNvPicPr/>
                          <p:nvPr/>
                        </p:nvPicPr>
                        <p:blipFill>
                          <a:blip r:embed="rId18"/>
                          <a:stretch>
                            <a:fillRect/>
                          </a:stretch>
                        </p:blipFill>
                        <p:spPr>
                          <a:xfrm>
                            <a:off x="6597331" y="5813014"/>
                            <a:ext cx="971550" cy="398462"/>
                          </a:xfrm>
                          <a:prstGeom prst="rect">
                            <a:avLst/>
                          </a:prstGeom>
                        </p:spPr>
                      </p:pic>
                    </p:oleObj>
                  </mc:Fallback>
                </mc:AlternateContent>
              </a:graphicData>
            </a:graphic>
          </p:graphicFrame>
        </p:grpSp>
      </p:grpSp>
      <p:sp>
        <p:nvSpPr>
          <p:cNvPr id="42" name="矩形 41"/>
          <p:cNvSpPr/>
          <p:nvPr/>
        </p:nvSpPr>
        <p:spPr>
          <a:xfrm>
            <a:off x="259378" y="740855"/>
            <a:ext cx="1691489" cy="461665"/>
          </a:xfrm>
          <a:prstGeom prst="rect">
            <a:avLst/>
          </a:prstGeom>
        </p:spPr>
        <p:txBody>
          <a:bodyPr wrap="square">
            <a:spAutoFit/>
          </a:bodyPr>
          <a:lstStyle/>
          <a:p>
            <a:r>
              <a:rPr lang="en-US" sz="2400" dirty="0">
                <a:solidFill>
                  <a:schemeClr val="accent1"/>
                </a:solidFill>
                <a:latin typeface="Arial" panose="020B0604020202020204" pitchFamily="34" charset="0"/>
                <a:cs typeface="Arial" panose="020B0604020202020204" pitchFamily="34" charset="0"/>
              </a:rPr>
              <a:t>5) Rotation</a:t>
            </a:r>
          </a:p>
        </p:txBody>
      </p:sp>
      <p:sp>
        <p:nvSpPr>
          <p:cNvPr id="43" name="矩形 42"/>
          <p:cNvSpPr/>
          <p:nvPr/>
        </p:nvSpPr>
        <p:spPr>
          <a:xfrm>
            <a:off x="257134" y="4650990"/>
            <a:ext cx="3403496" cy="461665"/>
          </a:xfrm>
          <a:prstGeom prst="rect">
            <a:avLst/>
          </a:prstGeom>
        </p:spPr>
        <p:txBody>
          <a:bodyPr wrap="none">
            <a:spAutoFit/>
          </a:bodyPr>
          <a:lstStyle/>
          <a:p>
            <a:r>
              <a:rPr lang="en-US" sz="2400" dirty="0">
                <a:solidFill>
                  <a:schemeClr val="accent1"/>
                </a:solidFill>
                <a:latin typeface="Arial" panose="020B0604020202020204" pitchFamily="34" charset="0"/>
                <a:cs typeface="Arial" panose="020B0604020202020204" pitchFamily="34" charset="0"/>
              </a:rPr>
              <a:t>8) Discrete unit impulse</a:t>
            </a:r>
          </a:p>
        </p:txBody>
      </p:sp>
      <p:graphicFrame>
        <p:nvGraphicFramePr>
          <p:cNvPr id="44" name="对象 43"/>
          <p:cNvGraphicFramePr>
            <a:graphicFrameLocks noChangeAspect="1"/>
          </p:cNvGraphicFramePr>
          <p:nvPr>
            <p:extLst>
              <p:ext uri="{D42A27DB-BD31-4B8C-83A1-F6EECF244321}">
                <p14:modId xmlns:p14="http://schemas.microsoft.com/office/powerpoint/2010/main" val="2935274717"/>
              </p:ext>
            </p:extLst>
          </p:nvPr>
        </p:nvGraphicFramePr>
        <p:xfrm>
          <a:off x="3782615" y="5148167"/>
          <a:ext cx="1577975" cy="439737"/>
        </p:xfrm>
        <a:graphic>
          <a:graphicData uri="http://schemas.openxmlformats.org/presentationml/2006/ole">
            <mc:AlternateContent xmlns:mc="http://schemas.openxmlformats.org/markup-compatibility/2006">
              <mc:Choice xmlns:v="urn:schemas-microsoft-com:vml" Requires="v">
                <p:oleObj spid="_x0000_s58498" name="Equation" r:id="rId19" imgW="914400" imgH="253800" progId="Equation.DSMT4">
                  <p:embed/>
                </p:oleObj>
              </mc:Choice>
              <mc:Fallback>
                <p:oleObj name="Equation" r:id="rId19" imgW="914400" imgH="253800" progId="Equation.DSMT4">
                  <p:embed/>
                  <p:pic>
                    <p:nvPicPr>
                      <p:cNvPr id="36" name="对象 35"/>
                      <p:cNvPicPr/>
                      <p:nvPr/>
                    </p:nvPicPr>
                    <p:blipFill>
                      <a:blip r:embed="rId20"/>
                      <a:stretch>
                        <a:fillRect/>
                      </a:stretch>
                    </p:blipFill>
                    <p:spPr>
                      <a:xfrm>
                        <a:off x="3782615" y="5148167"/>
                        <a:ext cx="1577975" cy="439737"/>
                      </a:xfrm>
                      <a:prstGeom prst="rect">
                        <a:avLst/>
                      </a:prstGeom>
                    </p:spPr>
                  </p:pic>
                </p:oleObj>
              </mc:Fallback>
            </mc:AlternateContent>
          </a:graphicData>
        </a:graphic>
      </p:graphicFrame>
      <p:sp>
        <p:nvSpPr>
          <p:cNvPr id="45" name="矩形 44"/>
          <p:cNvSpPr/>
          <p:nvPr/>
        </p:nvSpPr>
        <p:spPr>
          <a:xfrm>
            <a:off x="7295048" y="6267211"/>
            <a:ext cx="1795684"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(Continued)</a:t>
            </a:r>
            <a:endParaRPr lang="en-US" sz="2400" dirty="0">
              <a:solidFill>
                <a:schemeClr val="accent1"/>
              </a:solidFill>
              <a:latin typeface="Arial" panose="020B0604020202020204" pitchFamily="34" charset="0"/>
              <a:cs typeface="Arial" panose="020B0604020202020204" pitchFamily="34" charset="0"/>
            </a:endParaRPr>
          </a:p>
        </p:txBody>
      </p:sp>
      <p:graphicFrame>
        <p:nvGraphicFramePr>
          <p:cNvPr id="46" name="对象 45"/>
          <p:cNvGraphicFramePr>
            <a:graphicFrameLocks noChangeAspect="1"/>
          </p:cNvGraphicFramePr>
          <p:nvPr>
            <p:extLst>
              <p:ext uri="{D42A27DB-BD31-4B8C-83A1-F6EECF244321}">
                <p14:modId xmlns:p14="http://schemas.microsoft.com/office/powerpoint/2010/main" val="1410527294"/>
              </p:ext>
            </p:extLst>
          </p:nvPr>
        </p:nvGraphicFramePr>
        <p:xfrm>
          <a:off x="1931987" y="5939795"/>
          <a:ext cx="5280025" cy="768350"/>
        </p:xfrm>
        <a:graphic>
          <a:graphicData uri="http://schemas.openxmlformats.org/presentationml/2006/ole">
            <mc:AlternateContent xmlns:mc="http://schemas.openxmlformats.org/markup-compatibility/2006">
              <mc:Choice xmlns:v="urn:schemas-microsoft-com:vml" Requires="v">
                <p:oleObj spid="_x0000_s58499" name="Equation" r:id="rId21" imgW="3060360" imgH="444240" progId="Equation.DSMT4">
                  <p:embed/>
                </p:oleObj>
              </mc:Choice>
              <mc:Fallback>
                <p:oleObj name="Equation" r:id="rId21" imgW="3060360" imgH="444240" progId="Equation.DSMT4">
                  <p:embed/>
                  <p:pic>
                    <p:nvPicPr>
                      <p:cNvPr id="18" name="对象 17"/>
                      <p:cNvPicPr/>
                      <p:nvPr/>
                    </p:nvPicPr>
                    <p:blipFill>
                      <a:blip r:embed="rId22"/>
                      <a:stretch>
                        <a:fillRect/>
                      </a:stretch>
                    </p:blipFill>
                    <p:spPr>
                      <a:xfrm>
                        <a:off x="1931987" y="5939795"/>
                        <a:ext cx="5280025" cy="768350"/>
                      </a:xfrm>
                      <a:prstGeom prst="rect">
                        <a:avLst/>
                      </a:prstGeom>
                    </p:spPr>
                  </p:pic>
                </p:oleObj>
              </mc:Fallback>
            </mc:AlternateContent>
          </a:graphicData>
        </a:graphic>
      </p:graphicFrame>
      <p:sp>
        <p:nvSpPr>
          <p:cNvPr id="47" name="矩形 46"/>
          <p:cNvSpPr/>
          <p:nvPr/>
        </p:nvSpPr>
        <p:spPr>
          <a:xfrm>
            <a:off x="257134" y="5487480"/>
            <a:ext cx="1931939"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9) Rectangle</a:t>
            </a:r>
            <a:endParaRPr lang="en-US" sz="24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0161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36479" name="Equation" r:id="rId3" imgW="914400" imgH="198720" progId="Equation.DSMT4">
                  <p:embed/>
                </p:oleObj>
              </mc:Choice>
              <mc:Fallback>
                <p:oleObj name="Equation" r:id="rId3" imgW="914400" imgH="198720" progId="Equation.DSMT4">
                  <p:embed/>
                  <p:pic>
                    <p:nvPicPr>
                      <p:cNvPr id="4" name="对象 3"/>
                      <p:cNvPicPr/>
                      <p:nvPr/>
                    </p:nvPicPr>
                    <p:blipFill>
                      <a:blip r:embed="rId4"/>
                      <a:stretch>
                        <a:fillRect/>
                      </a:stretch>
                    </p:blipFill>
                    <p:spPr>
                      <a:xfrm>
                        <a:off x="5384800" y="3289300"/>
                        <a:ext cx="914400" cy="198438"/>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5384800" y="3289300"/>
          <a:ext cx="914400" cy="198438"/>
        </p:xfrm>
        <a:graphic>
          <a:graphicData uri="http://schemas.openxmlformats.org/presentationml/2006/ole">
            <mc:AlternateContent xmlns:mc="http://schemas.openxmlformats.org/markup-compatibility/2006">
              <mc:Choice xmlns:v="urn:schemas-microsoft-com:vml" Requires="v">
                <p:oleObj spid="_x0000_s36480" name="Equation" r:id="rId5" imgW="914400" imgH="198720" progId="Equation.DSMT4">
                  <p:embed/>
                </p:oleObj>
              </mc:Choice>
              <mc:Fallback>
                <p:oleObj name="Equation" r:id="rId5" imgW="914400" imgH="198720" progId="Equation.DSMT4">
                  <p:embed/>
                  <p:pic>
                    <p:nvPicPr>
                      <p:cNvPr id="4" name="对象 3"/>
                      <p:cNvPicPr/>
                      <p:nvPr/>
                    </p:nvPicPr>
                    <p:blipFill>
                      <a:blip r:embed="rId4"/>
                      <a:stretch>
                        <a:fillRect/>
                      </a:stretch>
                    </p:blipFill>
                    <p:spPr>
                      <a:xfrm>
                        <a:off x="5384800" y="3289300"/>
                        <a:ext cx="914400" cy="19843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5384800" y="2660650"/>
          <a:ext cx="914400" cy="198438"/>
        </p:xfrm>
        <a:graphic>
          <a:graphicData uri="http://schemas.openxmlformats.org/presentationml/2006/ole">
            <mc:AlternateContent xmlns:mc="http://schemas.openxmlformats.org/markup-compatibility/2006">
              <mc:Choice xmlns:v="urn:schemas-microsoft-com:vml" Requires="v">
                <p:oleObj spid="_x0000_s36481" name="Equation" r:id="rId6" imgW="914400" imgH="198720" progId="Equation.DSMT4">
                  <p:embed/>
                </p:oleObj>
              </mc:Choice>
              <mc:Fallback>
                <p:oleObj name="Equation" r:id="rId6" imgW="914400" imgH="198720" progId="Equation.DSMT4">
                  <p:embed/>
                  <p:pic>
                    <p:nvPicPr>
                      <p:cNvPr id="9" name="对象 8"/>
                      <p:cNvPicPr/>
                      <p:nvPr/>
                    </p:nvPicPr>
                    <p:blipFill>
                      <a:blip r:embed="rId4"/>
                      <a:stretch>
                        <a:fillRect/>
                      </a:stretch>
                    </p:blipFill>
                    <p:spPr>
                      <a:xfrm>
                        <a:off x="5384800" y="2660650"/>
                        <a:ext cx="914400" cy="198438"/>
                      </a:xfrm>
                      <a:prstGeom prst="rect">
                        <a:avLst/>
                      </a:prstGeom>
                    </p:spPr>
                  </p:pic>
                </p:oleObj>
              </mc:Fallback>
            </mc:AlternateContent>
          </a:graphicData>
        </a:graphic>
      </p:graphicFrame>
      <p:sp>
        <p:nvSpPr>
          <p:cNvPr id="16" name="矩形 15"/>
          <p:cNvSpPr/>
          <p:nvPr/>
        </p:nvSpPr>
        <p:spPr>
          <a:xfrm>
            <a:off x="122810" y="1946023"/>
            <a:ext cx="1652632" cy="461665"/>
          </a:xfrm>
          <a:prstGeom prst="rect">
            <a:avLst/>
          </a:prstGeom>
        </p:spPr>
        <p:txBody>
          <a:bodyPr wrap="none">
            <a:spAutoFit/>
          </a:bodyPr>
          <a:lstStyle/>
          <a:p>
            <a:r>
              <a:rPr lang="en-US" sz="2400" dirty="0" smtClean="0">
                <a:solidFill>
                  <a:schemeClr val="accent1"/>
                </a:solidFill>
                <a:latin typeface="Arial" panose="020B0604020202020204" pitchFamily="34" charset="0"/>
                <a:cs typeface="Arial" panose="020B0604020202020204" pitchFamily="34" charset="0"/>
              </a:rPr>
              <a:t>11) </a:t>
            </a:r>
            <a:r>
              <a:rPr lang="en-US" altLang="zh-CN" sz="2400" dirty="0" smtClean="0">
                <a:solidFill>
                  <a:schemeClr val="accent1"/>
                </a:solidFill>
                <a:latin typeface="Arial" panose="020B0604020202020204" pitchFamily="34" charset="0"/>
                <a:cs typeface="Arial" panose="020B0604020202020204" pitchFamily="34" charset="0"/>
              </a:rPr>
              <a:t>Cosine</a:t>
            </a:r>
            <a:endParaRPr lang="en-US" sz="2400" dirty="0">
              <a:solidFill>
                <a:schemeClr val="accent1"/>
              </a:solidFill>
              <a:latin typeface="Arial" panose="020B0604020202020204" pitchFamily="34" charset="0"/>
              <a:cs typeface="Arial" panose="020B0604020202020204" pitchFamily="34" charset="0"/>
            </a:endParaRPr>
          </a:p>
        </p:txBody>
      </p:sp>
      <p:sp>
        <p:nvSpPr>
          <p:cNvPr id="17" name="矩形 16"/>
          <p:cNvSpPr/>
          <p:nvPr/>
        </p:nvSpPr>
        <p:spPr>
          <a:xfrm>
            <a:off x="122810" y="3173620"/>
            <a:ext cx="8089035" cy="461665"/>
          </a:xfrm>
          <a:prstGeom prst="rect">
            <a:avLst/>
          </a:prstGeom>
        </p:spPr>
        <p:txBody>
          <a:bodyPr wrap="square">
            <a:spAutoFit/>
          </a:bodyPr>
          <a:lstStyle/>
          <a:p>
            <a:r>
              <a:rPr lang="en-US" sz="2400" dirty="0" smtClean="0">
                <a:solidFill>
                  <a:schemeClr val="accent1"/>
                </a:solidFill>
                <a:latin typeface="Arial" panose="020B0604020202020204" pitchFamily="34" charset="0"/>
                <a:cs typeface="Arial" panose="020B0604020202020204" pitchFamily="34" charset="0"/>
              </a:rPr>
              <a:t>12) </a:t>
            </a:r>
            <a:r>
              <a:rPr lang="en-US" altLang="zh-CN" sz="2400" i="1" dirty="0" smtClean="0">
                <a:solidFill>
                  <a:schemeClr val="accent1"/>
                </a:solidFill>
                <a:latin typeface="Arial" panose="020B0604020202020204" pitchFamily="34" charset="0"/>
                <a:cs typeface="Arial" panose="020B0604020202020204" pitchFamily="34" charset="0"/>
              </a:rPr>
              <a:t>Differentiation </a:t>
            </a:r>
            <a:r>
              <a:rPr lang="en-US" altLang="zh-CN" sz="2400" dirty="0" smtClean="0">
                <a:solidFill>
                  <a:schemeClr val="accent1"/>
                </a:solidFill>
                <a:latin typeface="Arial" panose="020B0604020202020204" pitchFamily="34" charset="0"/>
                <a:cs typeface="Arial" panose="020B0604020202020204" pitchFamily="34" charset="0"/>
              </a:rPr>
              <a:t>(assume that  </a:t>
            </a:r>
            <a:r>
              <a:rPr lang="en-US" altLang="zh-CN" sz="2400" i="1" dirty="0" smtClean="0">
                <a:solidFill>
                  <a:schemeClr val="accent1"/>
                </a:solidFill>
                <a:latin typeface="Times New Roman" panose="02020603050405020304" pitchFamily="18" charset="0"/>
                <a:cs typeface="Times New Roman" panose="02020603050405020304" pitchFamily="18" charset="0"/>
              </a:rPr>
              <a:t>f </a:t>
            </a:r>
            <a:r>
              <a:rPr lang="en-US" altLang="zh-CN" sz="2400" dirty="0" smtClean="0">
                <a:solidFill>
                  <a:schemeClr val="accent1"/>
                </a:solidFill>
                <a:latin typeface="Times New Roman" panose="02020603050405020304" pitchFamily="18" charset="0"/>
                <a:cs typeface="Times New Roman" panose="02020603050405020304" pitchFamily="18" charset="0"/>
              </a:rPr>
              <a:t>(±</a:t>
            </a:r>
            <a:r>
              <a:rPr lang="zh-CN" altLang="en-US" sz="2400" dirty="0" smtClean="0">
                <a:solidFill>
                  <a:schemeClr val="accent1"/>
                </a:solidFill>
                <a:latin typeface="Times New Roman" panose="02020603050405020304" pitchFamily="18" charset="0"/>
                <a:cs typeface="Times New Roman" panose="02020603050405020304" pitchFamily="18" charset="0"/>
              </a:rPr>
              <a:t>∞</a:t>
            </a:r>
            <a:r>
              <a:rPr lang="en-US" altLang="zh-CN" sz="2400" dirty="0" smtClean="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cs typeface="Times New Roman" panose="02020603050405020304" pitchFamily="18" charset="0"/>
              </a:rPr>
              <a:t>±</a:t>
            </a:r>
            <a:r>
              <a:rPr lang="zh-CN" altLang="en-US" sz="2400" dirty="0">
                <a:solidFill>
                  <a:schemeClr val="accent1"/>
                </a:solidFill>
                <a:latin typeface="Times New Roman" panose="02020603050405020304" pitchFamily="18" charset="0"/>
                <a:cs typeface="Times New Roman" panose="02020603050405020304" pitchFamily="18" charset="0"/>
              </a:rPr>
              <a:t>∞</a:t>
            </a:r>
            <a:r>
              <a:rPr lang="en-US" altLang="zh-CN" sz="2400" dirty="0" smtClean="0">
                <a:solidFill>
                  <a:schemeClr val="accent1"/>
                </a:solidFill>
                <a:latin typeface="Times New Roman" panose="02020603050405020304" pitchFamily="18" charset="0"/>
                <a:cs typeface="Times New Roman" panose="02020603050405020304" pitchFamily="18" charset="0"/>
              </a:rPr>
              <a:t>) = 0</a:t>
            </a:r>
            <a:r>
              <a:rPr lang="en-US" altLang="zh-CN" sz="2400" dirty="0" smtClean="0">
                <a:solidFill>
                  <a:schemeClr val="accent1"/>
                </a:solidFill>
                <a:latin typeface="Arial" panose="020B0604020202020204" pitchFamily="34" charset="0"/>
                <a:cs typeface="Arial" panose="020B0604020202020204" pitchFamily="34" charset="0"/>
              </a:rPr>
              <a:t>.)</a:t>
            </a:r>
            <a:endParaRPr lang="en-US" sz="2400" dirty="0">
              <a:solidFill>
                <a:schemeClr val="accent1"/>
              </a:solidFill>
              <a:latin typeface="Arial" panose="020B0604020202020204" pitchFamily="34" charset="0"/>
              <a:cs typeface="Arial" panose="020B0604020202020204" pitchFamily="34"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691017101"/>
              </p:ext>
            </p:extLst>
          </p:nvPr>
        </p:nvGraphicFramePr>
        <p:xfrm>
          <a:off x="222250" y="1177925"/>
          <a:ext cx="8699500" cy="717550"/>
        </p:xfrm>
        <a:graphic>
          <a:graphicData uri="http://schemas.openxmlformats.org/presentationml/2006/ole">
            <mc:AlternateContent xmlns:mc="http://schemas.openxmlformats.org/markup-compatibility/2006">
              <mc:Choice xmlns:v="urn:schemas-microsoft-com:vml" Requires="v">
                <p:oleObj spid="_x0000_s36482" name="Equation" r:id="rId7" imgW="4927320" imgH="406080" progId="Equation.DSMT4">
                  <p:embed/>
                </p:oleObj>
              </mc:Choice>
              <mc:Fallback>
                <p:oleObj name="Equation" r:id="rId7" imgW="4927320" imgH="406080" progId="Equation.DSMT4">
                  <p:embed/>
                  <p:pic>
                    <p:nvPicPr>
                      <p:cNvPr id="27" name="对象 26"/>
                      <p:cNvPicPr/>
                      <p:nvPr/>
                    </p:nvPicPr>
                    <p:blipFill>
                      <a:blip r:embed="rId8"/>
                      <a:stretch>
                        <a:fillRect/>
                      </a:stretch>
                    </p:blipFill>
                    <p:spPr>
                      <a:xfrm>
                        <a:off x="222250" y="1177925"/>
                        <a:ext cx="8699500" cy="71755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104703353"/>
              </p:ext>
            </p:extLst>
          </p:nvPr>
        </p:nvGraphicFramePr>
        <p:xfrm>
          <a:off x="319881" y="2413570"/>
          <a:ext cx="8504238" cy="712787"/>
        </p:xfrm>
        <a:graphic>
          <a:graphicData uri="http://schemas.openxmlformats.org/presentationml/2006/ole">
            <mc:AlternateContent xmlns:mc="http://schemas.openxmlformats.org/markup-compatibility/2006">
              <mc:Choice xmlns:v="urn:schemas-microsoft-com:vml" Requires="v">
                <p:oleObj spid="_x0000_s36483" name="Equation" r:id="rId9" imgW="4851360" imgH="406080" progId="Equation.DSMT4">
                  <p:embed/>
                </p:oleObj>
              </mc:Choice>
              <mc:Fallback>
                <p:oleObj name="Equation" r:id="rId9" imgW="4851360" imgH="406080" progId="Equation.DSMT4">
                  <p:embed/>
                  <p:pic>
                    <p:nvPicPr>
                      <p:cNvPr id="28" name="对象 27"/>
                      <p:cNvPicPr/>
                      <p:nvPr/>
                    </p:nvPicPr>
                    <p:blipFill>
                      <a:blip r:embed="rId10"/>
                      <a:stretch>
                        <a:fillRect/>
                      </a:stretch>
                    </p:blipFill>
                    <p:spPr>
                      <a:xfrm>
                        <a:off x="319881" y="2413570"/>
                        <a:ext cx="8504238" cy="712787"/>
                      </a:xfrm>
                      <a:prstGeom prst="rect">
                        <a:avLst/>
                      </a:prstGeom>
                    </p:spPr>
                  </p:pic>
                </p:oleObj>
              </mc:Fallback>
            </mc:AlternateContent>
          </a:graphicData>
        </a:graphic>
      </p:graphicFrame>
      <p:grpSp>
        <p:nvGrpSpPr>
          <p:cNvPr id="2" name="组合 1"/>
          <p:cNvGrpSpPr/>
          <p:nvPr/>
        </p:nvGrpSpPr>
        <p:grpSpPr>
          <a:xfrm>
            <a:off x="727869" y="3635285"/>
            <a:ext cx="7688262" cy="1666875"/>
            <a:chOff x="1891274" y="4209798"/>
            <a:chExt cx="7688262" cy="1666875"/>
          </a:xfrm>
        </p:grpSpPr>
        <p:graphicFrame>
          <p:nvGraphicFramePr>
            <p:cNvPr id="23" name="对象 22"/>
            <p:cNvGraphicFramePr>
              <a:graphicFrameLocks noChangeAspect="1"/>
            </p:cNvGraphicFramePr>
            <p:nvPr>
              <p:extLst>
                <p:ext uri="{D42A27DB-BD31-4B8C-83A1-F6EECF244321}">
                  <p14:modId xmlns:p14="http://schemas.microsoft.com/office/powerpoint/2010/main" val="2255247330"/>
                </p:ext>
              </p:extLst>
            </p:nvPr>
          </p:nvGraphicFramePr>
          <p:xfrm>
            <a:off x="2006368" y="4209798"/>
            <a:ext cx="6103937" cy="930275"/>
          </p:xfrm>
          <a:graphic>
            <a:graphicData uri="http://schemas.openxmlformats.org/presentationml/2006/ole">
              <mc:AlternateContent xmlns:mc="http://schemas.openxmlformats.org/markup-compatibility/2006">
                <mc:Choice xmlns:v="urn:schemas-microsoft-com:vml" Requires="v">
                  <p:oleObj spid="_x0000_s36484" name="Equation" r:id="rId11" imgW="3504960" imgH="533160" progId="Equation.DSMT4">
                    <p:embed/>
                  </p:oleObj>
                </mc:Choice>
                <mc:Fallback>
                  <p:oleObj name="Equation" r:id="rId11" imgW="3504960" imgH="533160" progId="Equation.DSMT4">
                    <p:embed/>
                    <p:pic>
                      <p:nvPicPr>
                        <p:cNvPr id="30" name="对象 29"/>
                        <p:cNvPicPr/>
                        <p:nvPr/>
                      </p:nvPicPr>
                      <p:blipFill>
                        <a:blip r:embed="rId12"/>
                        <a:stretch>
                          <a:fillRect/>
                        </a:stretch>
                      </p:blipFill>
                      <p:spPr>
                        <a:xfrm>
                          <a:off x="2006368" y="4209798"/>
                          <a:ext cx="6103937" cy="930275"/>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417240321"/>
                </p:ext>
              </p:extLst>
            </p:nvPr>
          </p:nvGraphicFramePr>
          <p:xfrm>
            <a:off x="1891274" y="5140073"/>
            <a:ext cx="7688262" cy="736600"/>
          </p:xfrm>
          <a:graphic>
            <a:graphicData uri="http://schemas.openxmlformats.org/presentationml/2006/ole">
              <mc:AlternateContent xmlns:mc="http://schemas.openxmlformats.org/markup-compatibility/2006">
                <mc:Choice xmlns:v="urn:schemas-microsoft-com:vml" Requires="v">
                  <p:oleObj spid="_x0000_s36485" name="Equation" r:id="rId13" imgW="4368600" imgH="419040" progId="Equation.DSMT4">
                    <p:embed/>
                  </p:oleObj>
                </mc:Choice>
                <mc:Fallback>
                  <p:oleObj name="Equation" r:id="rId13" imgW="4368600" imgH="419040" progId="Equation.DSMT4">
                    <p:embed/>
                    <p:pic>
                      <p:nvPicPr>
                        <p:cNvPr id="31" name="对象 30"/>
                        <p:cNvPicPr/>
                        <p:nvPr/>
                      </p:nvPicPr>
                      <p:blipFill>
                        <a:blip r:embed="rId14"/>
                        <a:stretch>
                          <a:fillRect/>
                        </a:stretch>
                      </p:blipFill>
                      <p:spPr>
                        <a:xfrm>
                          <a:off x="1891274" y="5140073"/>
                          <a:ext cx="7688262" cy="736600"/>
                        </a:xfrm>
                        <a:prstGeom prst="rect">
                          <a:avLst/>
                        </a:prstGeom>
                      </p:spPr>
                    </p:pic>
                  </p:oleObj>
                </mc:Fallback>
              </mc:AlternateContent>
            </a:graphicData>
          </a:graphic>
        </p:graphicFrame>
      </p:grpSp>
      <p:sp>
        <p:nvSpPr>
          <p:cNvPr id="25" name="矩形 24"/>
          <p:cNvSpPr/>
          <p:nvPr/>
        </p:nvSpPr>
        <p:spPr>
          <a:xfrm>
            <a:off x="222250" y="5308156"/>
            <a:ext cx="2198433" cy="461665"/>
          </a:xfrm>
          <a:prstGeom prst="rect">
            <a:avLst/>
          </a:prstGeom>
        </p:spPr>
        <p:txBody>
          <a:bodyPr wrap="square">
            <a:spAutoFit/>
          </a:bodyPr>
          <a:lstStyle/>
          <a:p>
            <a:r>
              <a:rPr lang="en-US" sz="2400" dirty="0" smtClean="0">
                <a:solidFill>
                  <a:schemeClr val="accent1"/>
                </a:solidFill>
                <a:latin typeface="Arial" panose="020B0604020202020204" pitchFamily="34" charset="0"/>
                <a:cs typeface="Arial" panose="020B0604020202020204" pitchFamily="34" charset="0"/>
              </a:rPr>
              <a:t>13) </a:t>
            </a:r>
            <a:r>
              <a:rPr lang="en-US" altLang="zh-CN" sz="2400" i="1" dirty="0" smtClean="0">
                <a:solidFill>
                  <a:schemeClr val="accent1"/>
                </a:solidFill>
                <a:latin typeface="Arial" panose="020B0604020202020204" pitchFamily="34" charset="0"/>
                <a:cs typeface="Arial" panose="020B0604020202020204" pitchFamily="34" charset="0"/>
              </a:rPr>
              <a:t>Gaussian</a:t>
            </a:r>
            <a:endParaRPr lang="en-US" sz="2400" dirty="0">
              <a:solidFill>
                <a:schemeClr val="accent1"/>
              </a:solidFill>
              <a:latin typeface="Arial" panose="020B0604020202020204" pitchFamily="34" charset="0"/>
              <a:cs typeface="Arial" panose="020B0604020202020204" pitchFamily="34"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4054042192"/>
              </p:ext>
            </p:extLst>
          </p:nvPr>
        </p:nvGraphicFramePr>
        <p:xfrm>
          <a:off x="2029618" y="5772746"/>
          <a:ext cx="5084763" cy="461963"/>
        </p:xfrm>
        <a:graphic>
          <a:graphicData uri="http://schemas.openxmlformats.org/presentationml/2006/ole">
            <mc:AlternateContent xmlns:mc="http://schemas.openxmlformats.org/markup-compatibility/2006">
              <mc:Choice xmlns:v="urn:schemas-microsoft-com:vml" Requires="v">
                <p:oleObj spid="_x0000_s36486" name="Equation" r:id="rId15" imgW="2946240" imgH="266400" progId="Equation.DSMT4">
                  <p:embed/>
                </p:oleObj>
              </mc:Choice>
              <mc:Fallback>
                <p:oleObj name="Equation" r:id="rId15" imgW="2946240" imgH="266400" progId="Equation.DSMT4">
                  <p:embed/>
                  <p:pic>
                    <p:nvPicPr>
                      <p:cNvPr id="33" name="对象 32"/>
                      <p:cNvPicPr/>
                      <p:nvPr/>
                    </p:nvPicPr>
                    <p:blipFill>
                      <a:blip r:embed="rId16"/>
                      <a:stretch>
                        <a:fillRect/>
                      </a:stretch>
                    </p:blipFill>
                    <p:spPr>
                      <a:xfrm>
                        <a:off x="2029618" y="5772746"/>
                        <a:ext cx="5084763" cy="461963"/>
                      </a:xfrm>
                      <a:prstGeom prst="rect">
                        <a:avLst/>
                      </a:prstGeom>
                    </p:spPr>
                  </p:pic>
                </p:oleObj>
              </mc:Fallback>
            </mc:AlternateContent>
          </a:graphicData>
        </a:graphic>
      </p:graphicFrame>
      <p:sp>
        <p:nvSpPr>
          <p:cNvPr id="27" name="矩形 26"/>
          <p:cNvSpPr/>
          <p:nvPr/>
        </p:nvSpPr>
        <p:spPr>
          <a:xfrm>
            <a:off x="6594920" y="6166884"/>
            <a:ext cx="2469181" cy="461665"/>
          </a:xfrm>
          <a:prstGeom prst="rect">
            <a:avLst/>
          </a:prstGeom>
        </p:spPr>
        <p:txBody>
          <a:bodyPr wrap="square">
            <a:spAutoFit/>
          </a:bodyPr>
          <a:lstStyle/>
          <a:p>
            <a:r>
              <a:rPr lang="en-US" sz="2400" dirty="0" smtClean="0">
                <a:solidFill>
                  <a:schemeClr val="accent1"/>
                </a:solidFill>
                <a:latin typeface="Arial" panose="020B0604020202020204" pitchFamily="34" charset="0"/>
                <a:cs typeface="Arial" panose="020B0604020202020204" pitchFamily="34" charset="0"/>
              </a:rPr>
              <a:t>(</a:t>
            </a:r>
            <a:r>
              <a:rPr lang="en-US" sz="2400" i="1" dirty="0" smtClean="0">
                <a:solidFill>
                  <a:schemeClr val="accent1"/>
                </a:solidFill>
                <a:latin typeface="Times New Roman" panose="02020603050405020304" pitchFamily="18" charset="0"/>
                <a:cs typeface="Times New Roman" panose="02020603050405020304" pitchFamily="18" charset="0"/>
              </a:rPr>
              <a:t>A</a:t>
            </a:r>
            <a:r>
              <a:rPr lang="en-US" sz="2400" dirty="0" smtClean="0">
                <a:solidFill>
                  <a:schemeClr val="accent1"/>
                </a:solidFill>
                <a:latin typeface="Arial" panose="020B0604020202020204" pitchFamily="34" charset="0"/>
                <a:cs typeface="Arial" panose="020B0604020202020204" pitchFamily="34" charset="0"/>
              </a:rPr>
              <a:t> is a constant)</a:t>
            </a:r>
            <a:endParaRPr lang="en-US" sz="2400" dirty="0">
              <a:solidFill>
                <a:schemeClr val="accent1"/>
              </a:solidFill>
              <a:latin typeface="Arial" panose="020B0604020202020204" pitchFamily="34" charset="0"/>
              <a:cs typeface="Arial" panose="020B0604020202020204" pitchFamily="34" charset="0"/>
            </a:endParaRPr>
          </a:p>
        </p:txBody>
      </p:sp>
      <p:sp>
        <p:nvSpPr>
          <p:cNvPr id="22" name="矩形 21"/>
          <p:cNvSpPr/>
          <p:nvPr/>
        </p:nvSpPr>
        <p:spPr>
          <a:xfrm>
            <a:off x="122810" y="731789"/>
            <a:ext cx="1691489" cy="461665"/>
          </a:xfrm>
          <a:prstGeom prst="rect">
            <a:avLst/>
          </a:prstGeom>
        </p:spPr>
        <p:txBody>
          <a:bodyPr wrap="square">
            <a:spAutoFit/>
          </a:bodyPr>
          <a:lstStyle/>
          <a:p>
            <a:r>
              <a:rPr lang="en-US" sz="2400" dirty="0">
                <a:solidFill>
                  <a:schemeClr val="accent1"/>
                </a:solidFill>
                <a:latin typeface="Arial" panose="020B0604020202020204" pitchFamily="34" charset="0"/>
                <a:cs typeface="Arial" panose="020B0604020202020204" pitchFamily="34" charset="0"/>
              </a:rPr>
              <a:t>10) Sine</a:t>
            </a:r>
          </a:p>
        </p:txBody>
      </p:sp>
    </p:spTree>
    <p:extLst>
      <p:ext uri="{BB962C8B-B14F-4D97-AF65-F5344CB8AC3E}">
        <p14:creationId xmlns:p14="http://schemas.microsoft.com/office/powerpoint/2010/main" val="19215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4.7 The Basics of Filtering in the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Frequency Domain</a:t>
            </a:r>
            <a:endParaRPr lang="en-US" sz="2800" dirty="0"/>
          </a:p>
        </p:txBody>
      </p:sp>
      <p:pic>
        <p:nvPicPr>
          <p:cNvPr id="3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74" t="832" r="40093" b="50157"/>
          <a:stretch/>
        </p:blipFill>
        <p:spPr bwMode="auto">
          <a:xfrm>
            <a:off x="75564" y="1994793"/>
            <a:ext cx="4473648" cy="335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70" t="50464" r="40298" b="432"/>
          <a:stretch/>
        </p:blipFill>
        <p:spPr bwMode="auto">
          <a:xfrm>
            <a:off x="4629150" y="1994793"/>
            <a:ext cx="4442542" cy="335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文本框 36"/>
          <p:cNvSpPr txBox="1"/>
          <p:nvPr/>
        </p:nvSpPr>
        <p:spPr>
          <a:xfrm>
            <a:off x="75564" y="5651294"/>
            <a:ext cx="8996128" cy="830997"/>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4.29 </a:t>
            </a:r>
            <a:r>
              <a:rPr lang="en-US" sz="2400" dirty="0" smtClean="0">
                <a:latin typeface="Arial" panose="020B0604020202020204" pitchFamily="34" charset="0"/>
                <a:cs typeface="Arial" panose="020B0604020202020204" pitchFamily="34" charset="0"/>
              </a:rPr>
              <a:t>(a) SEM image of a damaged integrated circuit. (b) Fourier spectrum of (a).</a:t>
            </a:r>
            <a:endParaRPr lang="en-US" sz="2400" dirty="0">
              <a:latin typeface="Arial" panose="020B0604020202020204" pitchFamily="34" charset="0"/>
              <a:cs typeface="Arial" panose="020B0604020202020204" pitchFamily="34" charset="0"/>
            </a:endParaRPr>
          </a:p>
        </p:txBody>
      </p:sp>
      <p:pic>
        <p:nvPicPr>
          <p:cNvPr id="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0109" r="94322" b="24222"/>
          <a:stretch/>
        </p:blipFill>
        <p:spPr bwMode="auto">
          <a:xfrm>
            <a:off x="104139" y="5341762"/>
            <a:ext cx="562611" cy="30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469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57" r="1145" b="11714"/>
          <a:stretch/>
        </p:blipFill>
        <p:spPr bwMode="auto">
          <a:xfrm>
            <a:off x="93284" y="2476501"/>
            <a:ext cx="8957431" cy="405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4.7 The Basics of Filtering in the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Frequency Domain</a:t>
            </a:r>
            <a:endParaRPr lang="en-US" sz="2800" dirty="0"/>
          </a:p>
        </p:txBody>
      </p:sp>
      <p:sp>
        <p:nvSpPr>
          <p:cNvPr id="5" name="内容占位符 1"/>
          <p:cNvSpPr txBox="1">
            <a:spLocks/>
          </p:cNvSpPr>
          <p:nvPr/>
        </p:nvSpPr>
        <p:spPr>
          <a:xfrm>
            <a:off x="494025" y="1685678"/>
            <a:ext cx="8372163" cy="4921498"/>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Font typeface="Arial" panose="020B0604020202020204" pitchFamily="34" charset="0"/>
              <a:buChar char="•"/>
            </a:pPr>
            <a:r>
              <a:rPr lang="en-US" altLang="zh-CN" dirty="0" smtClean="0">
                <a:solidFill>
                  <a:schemeClr val="accent1"/>
                </a:solidFill>
                <a:latin typeface="Arial" panose="020B0604020202020204" pitchFamily="34" charset="0"/>
                <a:cs typeface="Arial" panose="020B0604020202020204" pitchFamily="34" charset="0"/>
              </a:rPr>
              <a:t>Basic steps for filtering in the frequency domain</a:t>
            </a:r>
          </a:p>
        </p:txBody>
      </p:sp>
      <p:grpSp>
        <p:nvGrpSpPr>
          <p:cNvPr id="8" name="组合 7"/>
          <p:cNvGrpSpPr/>
          <p:nvPr/>
        </p:nvGrpSpPr>
        <p:grpSpPr>
          <a:xfrm>
            <a:off x="1767698" y="5225882"/>
            <a:ext cx="5677533" cy="584368"/>
            <a:chOff x="1524000" y="5416382"/>
            <a:chExt cx="5677533" cy="584368"/>
          </a:xfrm>
        </p:grpSpPr>
        <p:graphicFrame>
          <p:nvGraphicFramePr>
            <p:cNvPr id="6" name="对象 5"/>
            <p:cNvGraphicFramePr>
              <a:graphicFrameLocks noChangeAspect="1"/>
            </p:cNvGraphicFramePr>
            <p:nvPr>
              <p:extLst>
                <p:ext uri="{D42A27DB-BD31-4B8C-83A1-F6EECF244321}">
                  <p14:modId xmlns:p14="http://schemas.microsoft.com/office/powerpoint/2010/main" val="163237125"/>
                </p:ext>
              </p:extLst>
            </p:nvPr>
          </p:nvGraphicFramePr>
          <p:xfrm>
            <a:off x="1524000" y="5416382"/>
            <a:ext cx="4577552" cy="584368"/>
          </p:xfrm>
          <a:graphic>
            <a:graphicData uri="http://schemas.openxmlformats.org/presentationml/2006/ole">
              <mc:AlternateContent xmlns:mc="http://schemas.openxmlformats.org/markup-compatibility/2006">
                <mc:Choice xmlns:v="urn:schemas-microsoft-com:vml" Requires="v">
                  <p:oleObj spid="_x0000_s37948" name="Equation" r:id="rId4" imgW="1790640" imgH="228600" progId="Equation.DSMT4">
                    <p:embed/>
                  </p:oleObj>
                </mc:Choice>
                <mc:Fallback>
                  <p:oleObj name="Equation" r:id="rId4" imgW="1790640" imgH="228600" progId="Equation.DSMT4">
                    <p:embed/>
                    <p:pic>
                      <p:nvPicPr>
                        <p:cNvPr id="0" name=""/>
                        <p:cNvPicPr/>
                        <p:nvPr/>
                      </p:nvPicPr>
                      <p:blipFill>
                        <a:blip r:embed="rId5"/>
                        <a:stretch>
                          <a:fillRect/>
                        </a:stretch>
                      </p:blipFill>
                      <p:spPr>
                        <a:xfrm>
                          <a:off x="1524000" y="5416382"/>
                          <a:ext cx="4577552" cy="584368"/>
                        </a:xfrm>
                        <a:prstGeom prst="rect">
                          <a:avLst/>
                        </a:prstGeom>
                      </p:spPr>
                    </p:pic>
                  </p:oleObj>
                </mc:Fallback>
              </mc:AlternateContent>
            </a:graphicData>
          </a:graphic>
        </p:graphicFrame>
        <p:sp>
          <p:nvSpPr>
            <p:cNvPr id="7" name="文本框 6"/>
            <p:cNvSpPr txBox="1"/>
            <p:nvPr/>
          </p:nvSpPr>
          <p:spPr>
            <a:xfrm>
              <a:off x="6101552" y="5477733"/>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(4.7-1)</a:t>
              </a:r>
              <a:endParaRPr lang="en-US" sz="2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93816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4.7 The Basics of Filtering in the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Frequency Domain</a:t>
            </a:r>
            <a:endParaRPr lang="en-US" sz="2800" dirty="0"/>
          </a:p>
        </p:txBody>
      </p:sp>
      <p:sp>
        <p:nvSpPr>
          <p:cNvPr id="37" name="文本框 36"/>
          <p:cNvSpPr txBox="1"/>
          <p:nvPr/>
        </p:nvSpPr>
        <p:spPr>
          <a:xfrm>
            <a:off x="385918" y="5907138"/>
            <a:ext cx="8372163" cy="830997"/>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4.30 </a:t>
            </a:r>
            <a:r>
              <a:rPr lang="en-US" sz="2400" dirty="0" smtClean="0">
                <a:latin typeface="Arial" panose="020B0604020202020204" pitchFamily="34" charset="0"/>
                <a:cs typeface="Arial" panose="020B0604020202020204" pitchFamily="34" charset="0"/>
              </a:rPr>
              <a:t>Result of filtering the image in Fig. 4.29(a) by setting to 0 the term </a:t>
            </a:r>
            <a:r>
              <a:rPr lang="en-US" sz="2400" i="1" dirty="0" smtClean="0">
                <a:latin typeface="Times New Roman" panose="02020603050405020304" pitchFamily="18" charset="0"/>
                <a:cs typeface="Times New Roman" panose="02020603050405020304" pitchFamily="18" charset="0"/>
              </a:rPr>
              <a:t>F</a:t>
            </a:r>
            <a:r>
              <a:rPr lang="en-US" sz="2400" dirty="0" smtClean="0">
                <a:latin typeface="Times New Roman" panose="02020603050405020304" pitchFamily="18" charset="0"/>
                <a:cs typeface="Times New Roman" panose="02020603050405020304" pitchFamily="18" charset="0"/>
              </a:rPr>
              <a:t>(</a:t>
            </a:r>
            <a:r>
              <a:rPr lang="en-US" sz="2400" i="1" dirty="0" smtClean="0">
                <a:latin typeface="Times New Roman" panose="02020603050405020304" pitchFamily="18" charset="0"/>
                <a:cs typeface="Times New Roman" panose="02020603050405020304" pitchFamily="18" charset="0"/>
              </a:rPr>
              <a:t>M</a:t>
            </a:r>
            <a:r>
              <a:rPr lang="en-US" sz="2400" dirty="0" smtClean="0">
                <a:latin typeface="Times New Roman" panose="02020603050405020304" pitchFamily="18" charset="0"/>
                <a:cs typeface="Times New Roman" panose="02020603050405020304" pitchFamily="18" charset="0"/>
              </a:rPr>
              <a:t>/2, </a:t>
            </a:r>
            <a:r>
              <a:rPr lang="en-US" sz="2400" i="1" dirty="0" smtClean="0">
                <a:latin typeface="Times New Roman" panose="02020603050405020304" pitchFamily="18" charset="0"/>
                <a:cs typeface="Times New Roman" panose="02020603050405020304" pitchFamily="18" charset="0"/>
              </a:rPr>
              <a:t>N</a:t>
            </a:r>
            <a:r>
              <a:rPr lang="en-US" sz="2400" dirty="0" smtClean="0">
                <a:latin typeface="Times New Roman" panose="02020603050405020304" pitchFamily="18" charset="0"/>
                <a:cs typeface="Times New Roman" panose="02020603050405020304" pitchFamily="18" charset="0"/>
              </a:rPr>
              <a:t>/2)</a:t>
            </a:r>
            <a:r>
              <a:rPr lang="en-US" sz="2400" dirty="0" smtClean="0">
                <a:latin typeface="Arial" panose="020B0604020202020204" pitchFamily="34" charset="0"/>
                <a:cs typeface="Arial" panose="020B0604020202020204" pitchFamily="34" charset="0"/>
              </a:rPr>
              <a:t> in the Fourier transform.</a:t>
            </a:r>
            <a:endParaRPr lang="en-US" sz="2400" dirty="0">
              <a:latin typeface="Arial" panose="020B0604020202020204" pitchFamily="34" charset="0"/>
              <a:cs typeface="Arial" panose="020B0604020202020204" pitchFamily="34" charset="0"/>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7" t="788" r="1331" b="2011"/>
          <a:stretch/>
        </p:blipFill>
        <p:spPr bwMode="auto">
          <a:xfrm>
            <a:off x="1713708" y="1611666"/>
            <a:ext cx="5716584" cy="427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967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71" t="444" r="1073" b="19169"/>
          <a:stretch/>
        </p:blipFill>
        <p:spPr bwMode="auto">
          <a:xfrm>
            <a:off x="235729" y="671512"/>
            <a:ext cx="8672541" cy="536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文本框 29"/>
          <p:cNvSpPr txBox="1"/>
          <p:nvPr/>
        </p:nvSpPr>
        <p:spPr>
          <a:xfrm>
            <a:off x="235729" y="5998575"/>
            <a:ext cx="8672541" cy="769441"/>
          </a:xfrm>
          <a:prstGeom prst="rect">
            <a:avLst/>
          </a:prstGeom>
          <a:noFill/>
        </p:spPr>
        <p:txBody>
          <a:bodyPr wrap="square" rtlCol="0">
            <a:spAutoFit/>
          </a:bodyPr>
          <a:lstStyle/>
          <a:p>
            <a:r>
              <a:rPr lang="en-US" sz="2200" b="1" dirty="0" smtClean="0">
                <a:latin typeface="Arial" panose="020B0604020202020204" pitchFamily="34" charset="0"/>
                <a:cs typeface="Arial" panose="020B0604020202020204" pitchFamily="34" charset="0"/>
              </a:rPr>
              <a:t>Figure 4.31</a:t>
            </a:r>
            <a:r>
              <a:rPr lang="en-US" sz="2200" dirty="0" smtClean="0">
                <a:latin typeface="Arial" panose="020B0604020202020204" pitchFamily="34" charset="0"/>
                <a:cs typeface="Arial" panose="020B0604020202020204" pitchFamily="34" charset="0"/>
              </a:rPr>
              <a:t> Top row: frequency domain filters. </a:t>
            </a:r>
          </a:p>
          <a:p>
            <a:r>
              <a:rPr lang="en-US" sz="2200" dirty="0" smtClean="0">
                <a:latin typeface="Arial" panose="020B0604020202020204" pitchFamily="34" charset="0"/>
                <a:cs typeface="Arial" panose="020B0604020202020204" pitchFamily="34" charset="0"/>
              </a:rPr>
              <a:t>Bottom row: corresponding filtered images.</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322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4.7 The Basics of Filtering in the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Frequency Domain</a:t>
            </a:r>
            <a:endParaRPr lang="en-US" sz="2800" dirty="0"/>
          </a:p>
        </p:txBody>
      </p:sp>
      <p:sp>
        <p:nvSpPr>
          <p:cNvPr id="37" name="文本框 36"/>
          <p:cNvSpPr txBox="1"/>
          <p:nvPr/>
        </p:nvSpPr>
        <p:spPr>
          <a:xfrm>
            <a:off x="53514" y="5162510"/>
            <a:ext cx="9001293" cy="1569660"/>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4.32 </a:t>
            </a:r>
            <a:r>
              <a:rPr lang="en-US" sz="2400" dirty="0" smtClean="0">
                <a:latin typeface="Arial" panose="020B0604020202020204" pitchFamily="34" charset="0"/>
                <a:cs typeface="Arial" panose="020B0604020202020204" pitchFamily="34" charset="0"/>
              </a:rPr>
              <a:t>(a) A simple image. (b) Result of blurring with a Gaussian lowpass filter without padding. (c) Result of lowpass filtering with padding. Compare the light area of the vertical edges in (b) and (</a:t>
            </a:r>
            <a:r>
              <a:rPr lang="en-US" altLang="zh-CN" sz="2400" dirty="0" smtClean="0">
                <a:latin typeface="Arial" panose="020B0604020202020204" pitchFamily="34" charset="0"/>
                <a:cs typeface="Arial" panose="020B0604020202020204" pitchFamily="34" charset="0"/>
              </a:rPr>
              <a:t>c).</a:t>
            </a:r>
            <a:endParaRPr lang="en-US" sz="2400" dirty="0">
              <a:latin typeface="Arial" panose="020B0604020202020204" pitchFamily="34" charset="0"/>
              <a:cs typeface="Arial" panose="020B0604020202020204" pitchFamily="34" charset="0"/>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3" t="633" r="1625" b="24842"/>
          <a:stretch/>
        </p:blipFill>
        <p:spPr bwMode="auto">
          <a:xfrm>
            <a:off x="71437" y="1842623"/>
            <a:ext cx="9001126"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2017" b="22256"/>
          <a:stretch/>
        </p:blipFill>
        <p:spPr bwMode="auto">
          <a:xfrm>
            <a:off x="71437" y="4842998"/>
            <a:ext cx="941808" cy="34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11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4.7 The Basics of Filtering in the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Frequency Domain</a:t>
            </a:r>
            <a:endParaRPr lang="en-US" sz="2800" dirty="0"/>
          </a:p>
        </p:txBody>
      </p:sp>
      <p:sp>
        <p:nvSpPr>
          <p:cNvPr id="37" name="文本框 36"/>
          <p:cNvSpPr txBox="1"/>
          <p:nvPr/>
        </p:nvSpPr>
        <p:spPr>
          <a:xfrm>
            <a:off x="408298" y="5372964"/>
            <a:ext cx="8345010"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4.33 </a:t>
            </a:r>
            <a:r>
              <a:rPr lang="en-US" sz="2400" dirty="0" smtClean="0">
                <a:latin typeface="Arial" panose="020B0604020202020204" pitchFamily="34" charset="0"/>
                <a:cs typeface="Arial" panose="020B0604020202020204" pitchFamily="34" charset="0"/>
              </a:rPr>
              <a:t>2-D image periodicity inherent in using the DFT. </a:t>
            </a:r>
          </a:p>
          <a:p>
            <a:pPr marL="457200" indent="-457200">
              <a:buAutoNum type="alphaLcParenBoth"/>
            </a:pPr>
            <a:r>
              <a:rPr lang="en-US" sz="2400" dirty="0" smtClean="0">
                <a:latin typeface="Arial" panose="020B0604020202020204" pitchFamily="34" charset="0"/>
                <a:cs typeface="Arial" panose="020B0604020202020204" pitchFamily="34" charset="0"/>
              </a:rPr>
              <a:t>Periodicity without image padding. </a:t>
            </a:r>
          </a:p>
          <a:p>
            <a:pPr marL="457200" indent="-457200">
              <a:buAutoNum type="alphaLcParenBoth"/>
            </a:pPr>
            <a:r>
              <a:rPr lang="en-US" sz="2400" dirty="0" smtClean="0">
                <a:latin typeface="Arial" panose="020B0604020202020204" pitchFamily="34" charset="0"/>
                <a:cs typeface="Arial" panose="020B0604020202020204" pitchFamily="34" charset="0"/>
              </a:rPr>
              <a:t>Periodicity after padding with 0s (black).</a:t>
            </a:r>
            <a:endParaRPr lang="en-US" sz="2400" dirty="0">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98" r="1949" b="29446"/>
          <a:stretch/>
        </p:blipFill>
        <p:spPr bwMode="auto">
          <a:xfrm>
            <a:off x="939531" y="1670751"/>
            <a:ext cx="7264938" cy="357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4462" b="22420"/>
          <a:stretch/>
        </p:blipFill>
        <p:spPr bwMode="auto">
          <a:xfrm>
            <a:off x="502827" y="5040453"/>
            <a:ext cx="614363" cy="332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19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9" t="172" b="1231"/>
          <a:stretch/>
        </p:blipFill>
        <p:spPr bwMode="auto">
          <a:xfrm>
            <a:off x="27928" y="915048"/>
            <a:ext cx="6099596" cy="573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75455" b="91411"/>
          <a:stretch/>
        </p:blipFill>
        <p:spPr bwMode="auto">
          <a:xfrm>
            <a:off x="6078181" y="920422"/>
            <a:ext cx="501132"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6054570" y="1374722"/>
            <a:ext cx="3071674" cy="5262979"/>
          </a:xfrm>
          <a:prstGeom prst="rect">
            <a:avLst/>
          </a:prstGeom>
          <a:noFill/>
        </p:spPr>
        <p:txBody>
          <a:bodyPr wrap="square" rtlCol="0">
            <a:spAutoFit/>
          </a:bodyPr>
          <a:lstStyle/>
          <a:p>
            <a:r>
              <a:rPr lang="en-US" sz="2100" b="1" dirty="0" smtClean="0">
                <a:latin typeface="Arial" panose="020B0604020202020204" pitchFamily="34" charset="0"/>
                <a:cs typeface="Arial" panose="020B0604020202020204" pitchFamily="34" charset="0"/>
              </a:rPr>
              <a:t>Figure 4.34</a:t>
            </a:r>
            <a:endParaRPr lang="en-US" sz="2100" dirty="0">
              <a:latin typeface="Arial" panose="020B0604020202020204" pitchFamily="34" charset="0"/>
              <a:cs typeface="Arial" panose="020B0604020202020204" pitchFamily="34" charset="0"/>
            </a:endParaRPr>
          </a:p>
          <a:p>
            <a:r>
              <a:rPr lang="en-US" sz="2100" dirty="0" smtClean="0">
                <a:latin typeface="Arial" panose="020B0604020202020204" pitchFamily="34" charset="0"/>
                <a:cs typeface="Arial" panose="020B0604020202020204" pitchFamily="34" charset="0"/>
              </a:rPr>
              <a:t>(a) Original filter specified in the (centered) frequency domain. </a:t>
            </a:r>
          </a:p>
          <a:p>
            <a:r>
              <a:rPr lang="en-US" sz="2100" dirty="0" smtClean="0">
                <a:latin typeface="Arial" panose="020B0604020202020204" pitchFamily="34" charset="0"/>
                <a:cs typeface="Arial" panose="020B0604020202020204" pitchFamily="34" charset="0"/>
              </a:rPr>
              <a:t>(b) Spatial representation obtained by computing the IDFT of (a). </a:t>
            </a:r>
          </a:p>
          <a:p>
            <a:r>
              <a:rPr lang="en-US" sz="2100" dirty="0" smtClean="0">
                <a:latin typeface="Arial" panose="020B0604020202020204" pitchFamily="34" charset="0"/>
                <a:cs typeface="Arial" panose="020B0604020202020204" pitchFamily="34" charset="0"/>
              </a:rPr>
              <a:t>(c) Result of padding (b) to twice its length (note the discontinuities). </a:t>
            </a:r>
          </a:p>
          <a:p>
            <a:r>
              <a:rPr lang="en-US" sz="2100" dirty="0" smtClean="0">
                <a:latin typeface="Arial" panose="020B0604020202020204" pitchFamily="34" charset="0"/>
                <a:cs typeface="Arial" panose="020B0604020202020204" pitchFamily="34" charset="0"/>
              </a:rPr>
              <a:t>(d) Corresponding filter in the frequency domain obtained by computing the DFT of (c).</a:t>
            </a:r>
            <a:endParaRPr lang="en-US" sz="2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55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4.7 The Basics of Filtering in the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Frequency Domain</a:t>
            </a:r>
            <a:endParaRPr lang="en-US" sz="2800" dirty="0"/>
          </a:p>
        </p:txBody>
      </p:sp>
      <p:sp>
        <p:nvSpPr>
          <p:cNvPr id="37" name="文本框 36"/>
          <p:cNvSpPr txBox="1"/>
          <p:nvPr/>
        </p:nvSpPr>
        <p:spPr>
          <a:xfrm>
            <a:off x="47366" y="5416881"/>
            <a:ext cx="9049268"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4.35 </a:t>
            </a:r>
            <a:r>
              <a:rPr lang="en-US" sz="2400" dirty="0" smtClean="0">
                <a:latin typeface="Arial" panose="020B0604020202020204" pitchFamily="34" charset="0"/>
                <a:cs typeface="Arial" panose="020B0604020202020204" pitchFamily="34" charset="0"/>
              </a:rPr>
              <a:t>(a) </a:t>
            </a:r>
            <a:r>
              <a:rPr lang="en-US" altLang="zh-CN" sz="2400" dirty="0" smtClean="0">
                <a:latin typeface="Arial" panose="020B0604020202020204" pitchFamily="34" charset="0"/>
                <a:cs typeface="Arial" panose="020B0604020202020204" pitchFamily="34" charset="0"/>
              </a:rPr>
              <a:t>Image resulting from multiplying by 0.5 the phase angle in Eq. (4.6-15) and then computing the IDFT. </a:t>
            </a:r>
            <a:r>
              <a:rPr lang="en-US" sz="2400" dirty="0" smtClean="0">
                <a:latin typeface="Arial" panose="020B0604020202020204" pitchFamily="34" charset="0"/>
                <a:cs typeface="Arial" panose="020B0604020202020204" pitchFamily="34" charset="0"/>
              </a:rPr>
              <a:t>(b) The result of multiplying the phase by 0.25.</a:t>
            </a:r>
            <a:endParaRPr lang="en-US" sz="2400" dirty="0">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73578" r="94462" b="22420"/>
          <a:stretch/>
        </p:blipFill>
        <p:spPr bwMode="auto">
          <a:xfrm>
            <a:off x="154220" y="5049058"/>
            <a:ext cx="679607" cy="367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54" y="1855433"/>
            <a:ext cx="7228491" cy="356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7663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62393" y="1717675"/>
            <a:ext cx="8109250" cy="4826248"/>
          </a:xfrm>
        </p:spPr>
        <p:txBody>
          <a:bodyPr>
            <a:normAutofit/>
          </a:bodyPr>
          <a:lstStyle/>
          <a:p>
            <a:pPr>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The unit </a:t>
            </a:r>
            <a:r>
              <a:rPr lang="en-US" sz="2800" dirty="0">
                <a:solidFill>
                  <a:schemeClr val="accent1"/>
                </a:solidFill>
                <a:latin typeface="Arial" panose="020B0604020202020204" pitchFamily="34" charset="0"/>
                <a:cs typeface="Arial" panose="020B0604020202020204" pitchFamily="34" charset="0"/>
              </a:rPr>
              <a:t>discrete </a:t>
            </a:r>
            <a:r>
              <a:rPr lang="en-US" sz="2800" dirty="0" smtClean="0">
                <a:solidFill>
                  <a:schemeClr val="accent1"/>
                </a:solidFill>
                <a:latin typeface="Arial" panose="020B0604020202020204" pitchFamily="34" charset="0"/>
                <a:cs typeface="Arial" panose="020B0604020202020204" pitchFamily="34" charset="0"/>
              </a:rPr>
              <a:t>impulse</a:t>
            </a:r>
            <a:endParaRPr lang="en-US" sz="2800" dirty="0">
              <a:solidFill>
                <a:schemeClr val="accent1"/>
              </a:solidFill>
              <a:latin typeface="Arial" panose="020B0604020202020204" pitchFamily="34" charset="0"/>
              <a:cs typeface="Arial" panose="020B0604020202020204" pitchFamily="34" charset="0"/>
            </a:endParaRPr>
          </a:p>
        </p:txBody>
      </p:sp>
      <p:sp>
        <p:nvSpPr>
          <p:cNvPr id="7" name="文本框 6"/>
          <p:cNvSpPr txBox="1"/>
          <p:nvPr/>
        </p:nvSpPr>
        <p:spPr>
          <a:xfrm>
            <a:off x="6781436" y="2525868"/>
            <a:ext cx="1498615"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(4.2-11a)</a:t>
            </a:r>
          </a:p>
        </p:txBody>
      </p:sp>
      <p:graphicFrame>
        <p:nvGraphicFramePr>
          <p:cNvPr id="10" name="对象 9"/>
          <p:cNvGraphicFramePr>
            <a:graphicFrameLocks noChangeAspect="1"/>
          </p:cNvGraphicFramePr>
          <p:nvPr>
            <p:extLst>
              <p:ext uri="{D42A27DB-BD31-4B8C-83A1-F6EECF244321}">
                <p14:modId xmlns:p14="http://schemas.microsoft.com/office/powerpoint/2010/main" val="2756516859"/>
              </p:ext>
            </p:extLst>
          </p:nvPr>
        </p:nvGraphicFramePr>
        <p:xfrm>
          <a:off x="3581017" y="3281487"/>
          <a:ext cx="1747838" cy="849312"/>
        </p:xfrm>
        <a:graphic>
          <a:graphicData uri="http://schemas.openxmlformats.org/presentationml/2006/ole">
            <mc:AlternateContent xmlns:mc="http://schemas.openxmlformats.org/markup-compatibility/2006">
              <mc:Choice xmlns:v="urn:schemas-microsoft-com:vml" Requires="v">
                <p:oleObj spid="_x0000_s53326" name="Equation" r:id="rId3" imgW="990360" imgH="482400" progId="Equation.DSMT4">
                  <p:embed/>
                </p:oleObj>
              </mc:Choice>
              <mc:Fallback>
                <p:oleObj name="Equation" r:id="rId3" imgW="990360" imgH="482400" progId="Equation.DSMT4">
                  <p:embed/>
                  <p:pic>
                    <p:nvPicPr>
                      <p:cNvPr id="10" name="对象 9"/>
                      <p:cNvPicPr/>
                      <p:nvPr/>
                    </p:nvPicPr>
                    <p:blipFill>
                      <a:blip r:embed="rId4"/>
                      <a:stretch>
                        <a:fillRect/>
                      </a:stretch>
                    </p:blipFill>
                    <p:spPr>
                      <a:xfrm>
                        <a:off x="3581017" y="3281487"/>
                        <a:ext cx="1747838" cy="849312"/>
                      </a:xfrm>
                      <a:prstGeom prst="rect">
                        <a:avLst/>
                      </a:prstGeom>
                    </p:spPr>
                  </p:pic>
                </p:oleObj>
              </mc:Fallback>
            </mc:AlternateContent>
          </a:graphicData>
        </a:graphic>
      </p:graphicFrame>
      <p:sp>
        <p:nvSpPr>
          <p:cNvPr id="11" name="文本框 10"/>
          <p:cNvSpPr txBox="1"/>
          <p:nvPr/>
        </p:nvSpPr>
        <p:spPr>
          <a:xfrm>
            <a:off x="2752371" y="3407547"/>
            <a:ext cx="668951" cy="523220"/>
          </a:xfrm>
          <a:prstGeom prst="rect">
            <a:avLst/>
          </a:prstGeom>
          <a:noFill/>
        </p:spPr>
        <p:txBody>
          <a:bodyPr wrap="square" rtlCol="0">
            <a:spAutoFit/>
          </a:bodyPr>
          <a:lstStyle/>
          <a:p>
            <a:r>
              <a:rPr lang="en-US" sz="2800" i="1" dirty="0" smtClean="0">
                <a:latin typeface="Times New Roman" panose="02020603050405020304" pitchFamily="18" charset="0"/>
                <a:cs typeface="Times New Roman" panose="02020603050405020304" pitchFamily="18" charset="0"/>
              </a:rPr>
              <a:t>s.t.</a:t>
            </a:r>
            <a:endParaRPr lang="en-US" sz="2800" i="1" dirty="0">
              <a:latin typeface="Times New Roman" panose="02020603050405020304" pitchFamily="18" charset="0"/>
              <a:cs typeface="Times New Roman" panose="02020603050405020304" pitchFamily="18" charset="0"/>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065608329"/>
              </p:ext>
            </p:extLst>
          </p:nvPr>
        </p:nvGraphicFramePr>
        <p:xfrm>
          <a:off x="2801938" y="2289003"/>
          <a:ext cx="2374900" cy="996950"/>
        </p:xfrm>
        <a:graphic>
          <a:graphicData uri="http://schemas.openxmlformats.org/presentationml/2006/ole">
            <mc:AlternateContent xmlns:mc="http://schemas.openxmlformats.org/markup-compatibility/2006">
              <mc:Choice xmlns:v="urn:schemas-microsoft-com:vml" Requires="v">
                <p:oleObj spid="_x0000_s53327" name="Equation" r:id="rId5" imgW="1333440" imgH="558720" progId="Equation.DSMT4">
                  <p:embed/>
                </p:oleObj>
              </mc:Choice>
              <mc:Fallback>
                <p:oleObj name="Equation" r:id="rId5" imgW="1333440" imgH="558720" progId="Equation.DSMT4">
                  <p:embed/>
                  <p:pic>
                    <p:nvPicPr>
                      <p:cNvPr id="8" name="对象 7"/>
                      <p:cNvPicPr/>
                      <p:nvPr/>
                    </p:nvPicPr>
                    <p:blipFill>
                      <a:blip r:embed="rId6"/>
                      <a:stretch>
                        <a:fillRect/>
                      </a:stretch>
                    </p:blipFill>
                    <p:spPr>
                      <a:xfrm>
                        <a:off x="2801938" y="2289003"/>
                        <a:ext cx="2374900" cy="9969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161828566"/>
              </p:ext>
            </p:extLst>
          </p:nvPr>
        </p:nvGraphicFramePr>
        <p:xfrm>
          <a:off x="3013868" y="4441058"/>
          <a:ext cx="3114675" cy="850900"/>
        </p:xfrm>
        <a:graphic>
          <a:graphicData uri="http://schemas.openxmlformats.org/presentationml/2006/ole">
            <mc:AlternateContent xmlns:mc="http://schemas.openxmlformats.org/markup-compatibility/2006">
              <mc:Choice xmlns:v="urn:schemas-microsoft-com:vml" Requires="v">
                <p:oleObj spid="_x0000_s53328" name="Equation" r:id="rId7" imgW="1765080" imgH="482400" progId="Equation.DSMT4">
                  <p:embed/>
                </p:oleObj>
              </mc:Choice>
              <mc:Fallback>
                <p:oleObj name="Equation" r:id="rId7" imgW="1765080" imgH="482400" progId="Equation.DSMT4">
                  <p:embed/>
                  <p:pic>
                    <p:nvPicPr>
                      <p:cNvPr id="17" name="对象 16"/>
                      <p:cNvPicPr/>
                      <p:nvPr/>
                    </p:nvPicPr>
                    <p:blipFill>
                      <a:blip r:embed="rId8"/>
                      <a:stretch>
                        <a:fillRect/>
                      </a:stretch>
                    </p:blipFill>
                    <p:spPr>
                      <a:xfrm>
                        <a:off x="3013868" y="4441058"/>
                        <a:ext cx="3114675" cy="8509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085384431"/>
              </p:ext>
            </p:extLst>
          </p:nvPr>
        </p:nvGraphicFramePr>
        <p:xfrm>
          <a:off x="2653208" y="5694611"/>
          <a:ext cx="3875088" cy="852487"/>
        </p:xfrm>
        <a:graphic>
          <a:graphicData uri="http://schemas.openxmlformats.org/presentationml/2006/ole">
            <mc:AlternateContent xmlns:mc="http://schemas.openxmlformats.org/markup-compatibility/2006">
              <mc:Choice xmlns:v="urn:schemas-microsoft-com:vml" Requires="v">
                <p:oleObj spid="_x0000_s53329" name="Equation" r:id="rId9" imgW="2197080" imgH="482400" progId="Equation.DSMT4">
                  <p:embed/>
                </p:oleObj>
              </mc:Choice>
              <mc:Fallback>
                <p:oleObj name="Equation" r:id="rId9" imgW="2197080" imgH="482400" progId="Equation.DSMT4">
                  <p:embed/>
                  <p:pic>
                    <p:nvPicPr>
                      <p:cNvPr id="19" name="对象 18"/>
                      <p:cNvPicPr/>
                      <p:nvPr/>
                    </p:nvPicPr>
                    <p:blipFill>
                      <a:blip r:embed="rId10"/>
                      <a:stretch>
                        <a:fillRect/>
                      </a:stretch>
                    </p:blipFill>
                    <p:spPr>
                      <a:xfrm>
                        <a:off x="2653208" y="5694611"/>
                        <a:ext cx="3875088" cy="852487"/>
                      </a:xfrm>
                      <a:prstGeom prst="rect">
                        <a:avLst/>
                      </a:prstGeom>
                    </p:spPr>
                  </p:pic>
                </p:oleObj>
              </mc:Fallback>
            </mc:AlternateContent>
          </a:graphicData>
        </a:graphic>
      </p:graphicFrame>
      <p:sp>
        <p:nvSpPr>
          <p:cNvPr id="17" name="标题 2"/>
          <p:cNvSpPr txBox="1">
            <a:spLocks/>
          </p:cNvSpPr>
          <p:nvPr/>
        </p:nvSpPr>
        <p:spPr>
          <a:xfrm>
            <a:off x="494024" y="745725"/>
            <a:ext cx="8372163" cy="8027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r>
              <a:rPr lang="en-US" altLang="zh-CN" sz="2800" dirty="0" smtClean="0">
                <a:latin typeface="Arial" panose="020B0604020202020204" pitchFamily="34" charset="0"/>
                <a:cs typeface="Arial" panose="020B0604020202020204" pitchFamily="34" charset="0"/>
              </a:rPr>
              <a:t>4.2.3 Impulses </a:t>
            </a:r>
            <a:r>
              <a:rPr lang="en-US" altLang="zh-CN" sz="2800" dirty="0">
                <a:latin typeface="Arial" panose="020B0604020202020204" pitchFamily="34" charset="0"/>
                <a:cs typeface="Arial" panose="020B0604020202020204" pitchFamily="34" charset="0"/>
              </a:rPr>
              <a:t>and Their Sifting Property</a:t>
            </a:r>
          </a:p>
        </p:txBody>
      </p:sp>
      <p:sp>
        <p:nvSpPr>
          <p:cNvPr id="18" name="文本框 17"/>
          <p:cNvSpPr txBox="1"/>
          <p:nvPr/>
        </p:nvSpPr>
        <p:spPr>
          <a:xfrm>
            <a:off x="601788" y="3981467"/>
            <a:ext cx="2430474" cy="492443"/>
          </a:xfrm>
          <a:prstGeom prst="rect">
            <a:avLst/>
          </a:prstGeom>
          <a:noFill/>
        </p:spPr>
        <p:txBody>
          <a:bodyPr wrap="none" rtlCol="0">
            <a:spAutoFit/>
          </a:bodyPr>
          <a:lstStyle/>
          <a:p>
            <a:r>
              <a:rPr lang="en-US" sz="2600" dirty="0" smtClean="0">
                <a:solidFill>
                  <a:schemeClr val="accent1"/>
                </a:solidFill>
                <a:latin typeface="Arial" panose="020B0604020202020204" pitchFamily="34" charset="0"/>
                <a:cs typeface="Arial" panose="020B0604020202020204" pitchFamily="34" charset="0"/>
              </a:rPr>
              <a:t>Sifting property</a:t>
            </a:r>
            <a:endParaRPr lang="en-US" sz="2600" dirty="0">
              <a:solidFill>
                <a:schemeClr val="accent1"/>
              </a:solidFill>
              <a:latin typeface="Arial" panose="020B0604020202020204" pitchFamily="34" charset="0"/>
              <a:cs typeface="Arial" panose="020B0604020202020204" pitchFamily="34" charset="0"/>
            </a:endParaRPr>
          </a:p>
        </p:txBody>
      </p:sp>
      <p:sp>
        <p:nvSpPr>
          <p:cNvPr id="19" name="文本框 18"/>
          <p:cNvSpPr txBox="1"/>
          <p:nvPr/>
        </p:nvSpPr>
        <p:spPr>
          <a:xfrm>
            <a:off x="601788" y="5260962"/>
            <a:ext cx="2392001" cy="492443"/>
          </a:xfrm>
          <a:prstGeom prst="rect">
            <a:avLst/>
          </a:prstGeom>
          <a:noFill/>
        </p:spPr>
        <p:txBody>
          <a:bodyPr wrap="none" rtlCol="0">
            <a:spAutoFit/>
          </a:bodyPr>
          <a:lstStyle/>
          <a:p>
            <a:r>
              <a:rPr lang="en-US" altLang="zh-CN" sz="2600" dirty="0" smtClean="0">
                <a:solidFill>
                  <a:schemeClr val="accent1"/>
                </a:solidFill>
                <a:latin typeface="Arial" panose="020B0604020202020204" pitchFamily="34" charset="0"/>
                <a:cs typeface="Arial" panose="020B0604020202020204" pitchFamily="34" charset="0"/>
              </a:rPr>
              <a:t>More generally</a:t>
            </a:r>
            <a:endParaRPr lang="en-US" sz="2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3749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703064"/>
            <a:ext cx="6081713" cy="6050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9223" b="88615"/>
          <a:stretch/>
        </p:blipFill>
        <p:spPr bwMode="auto">
          <a:xfrm>
            <a:off x="5308847" y="5865291"/>
            <a:ext cx="839541" cy="87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6148388" y="689044"/>
            <a:ext cx="2995612" cy="5940088"/>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Figure 4.36</a:t>
            </a: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(a) An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N</a:t>
            </a:r>
            <a:r>
              <a:rPr lang="en-US" altLang="zh-CN" sz="2000" dirty="0" smtClean="0">
                <a:latin typeface="Arial" panose="020B0604020202020204" pitchFamily="34" charset="0"/>
                <a:cs typeface="Arial" panose="020B0604020202020204" pitchFamily="34" charset="0"/>
              </a:rPr>
              <a:t> image, </a:t>
            </a:r>
            <a:r>
              <a:rPr lang="en-US" altLang="zh-CN" sz="2000" i="1" dirty="0" smtClean="0">
                <a:latin typeface="Times New Roman" panose="02020603050405020304" pitchFamily="18" charset="0"/>
                <a:cs typeface="Times New Roman" panose="02020603050405020304" pitchFamily="18" charset="0"/>
              </a:rPr>
              <a:t>f</a:t>
            </a:r>
            <a:r>
              <a:rPr lang="en-US" altLang="zh-CN" sz="2000" dirty="0" smtClean="0">
                <a:latin typeface="Arial" panose="020B0604020202020204" pitchFamily="34" charset="0"/>
                <a:cs typeface="Arial" panose="020B0604020202020204" pitchFamily="34" charset="0"/>
              </a:rPr>
              <a:t>.</a:t>
            </a: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(b) Padded image, </a:t>
            </a:r>
            <a:r>
              <a:rPr lang="en-US" sz="2000" i="1" dirty="0" err="1" smtClean="0">
                <a:latin typeface="Times New Roman" panose="02020603050405020304" pitchFamily="18" charset="0"/>
                <a:cs typeface="Times New Roman" panose="02020603050405020304" pitchFamily="18" charset="0"/>
              </a:rPr>
              <a:t>f</a:t>
            </a:r>
            <a:r>
              <a:rPr lang="en-US" sz="2000" i="1" baseline="-25000" dirty="0" err="1" smtClean="0">
                <a:latin typeface="Times New Roman" panose="02020603050405020304" pitchFamily="18" charset="0"/>
                <a:cs typeface="Times New Roman" panose="02020603050405020304" pitchFamily="18" charset="0"/>
              </a:rPr>
              <a:t>p</a:t>
            </a:r>
            <a:r>
              <a:rPr lang="en-US" sz="2000" dirty="0" smtClean="0">
                <a:latin typeface="Arial" panose="020B0604020202020204" pitchFamily="34" charset="0"/>
                <a:cs typeface="Arial" panose="020B0604020202020204" pitchFamily="34" charset="0"/>
              </a:rPr>
              <a:t> of size </a:t>
            </a:r>
            <a:r>
              <a:rPr lang="en-US" sz="2000" i="1" dirty="0" smtClean="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Q</a:t>
            </a:r>
            <a:r>
              <a:rPr lang="en-US" altLang="zh-CN" sz="2000" dirty="0" smtClean="0">
                <a:latin typeface="Arial" panose="020B0604020202020204" pitchFamily="34" charset="0"/>
                <a:cs typeface="Arial" panose="020B0604020202020204" pitchFamily="34" charset="0"/>
              </a:rPr>
              <a:t>. </a:t>
            </a:r>
          </a:p>
          <a:p>
            <a:r>
              <a:rPr lang="en-US" sz="2000" dirty="0" smtClean="0">
                <a:latin typeface="Arial" panose="020B0604020202020204" pitchFamily="34" charset="0"/>
                <a:cs typeface="Arial" panose="020B0604020202020204" pitchFamily="34" charset="0"/>
              </a:rPr>
              <a:t>(c) Result of multiplying </a:t>
            </a:r>
            <a:r>
              <a:rPr lang="en-US" sz="2000" i="1" dirty="0" err="1" smtClean="0">
                <a:latin typeface="Times New Roman" panose="02020603050405020304" pitchFamily="18" charset="0"/>
                <a:cs typeface="Times New Roman" panose="02020603050405020304" pitchFamily="18" charset="0"/>
              </a:rPr>
              <a:t>f</a:t>
            </a:r>
            <a:r>
              <a:rPr lang="en-US" sz="2000" i="1" baseline="-25000" dirty="0" err="1" smtClean="0">
                <a:latin typeface="Times New Roman" panose="02020603050405020304" pitchFamily="18" charset="0"/>
                <a:cs typeface="Times New Roman" panose="02020603050405020304" pitchFamily="18" charset="0"/>
              </a:rPr>
              <a:t>p</a:t>
            </a:r>
            <a:r>
              <a:rPr lang="en-US" sz="2000" dirty="0" smtClean="0">
                <a:latin typeface="Arial" panose="020B0604020202020204" pitchFamily="34" charset="0"/>
                <a:cs typeface="Arial" panose="020B0604020202020204" pitchFamily="34" charset="0"/>
              </a:rPr>
              <a:t> by </a:t>
            </a:r>
            <a:r>
              <a:rPr lang="en-US" sz="2000" dirty="0" smtClean="0">
                <a:latin typeface="Times New Roman" panose="02020603050405020304" pitchFamily="18" charset="0"/>
                <a:cs typeface="Times New Roman" panose="02020603050405020304" pitchFamily="18" charset="0"/>
              </a:rPr>
              <a:t>(-1)</a:t>
            </a:r>
            <a:r>
              <a:rPr lang="en-US" sz="2000" i="1" baseline="30000" dirty="0" err="1" smtClean="0">
                <a:latin typeface="Times New Roman" panose="02020603050405020304" pitchFamily="18" charset="0"/>
                <a:cs typeface="Times New Roman" panose="02020603050405020304" pitchFamily="18" charset="0"/>
              </a:rPr>
              <a:t>x</a:t>
            </a:r>
            <a:r>
              <a:rPr lang="en-US" sz="2000" baseline="30000" dirty="0" err="1" smtClean="0">
                <a:latin typeface="Times New Roman" panose="02020603050405020304" pitchFamily="18" charset="0"/>
                <a:cs typeface="Times New Roman" panose="02020603050405020304" pitchFamily="18" charset="0"/>
              </a:rPr>
              <a:t>+</a:t>
            </a:r>
            <a:r>
              <a:rPr lang="en-US" sz="2000" i="1" baseline="30000" dirty="0" err="1" smtClean="0">
                <a:latin typeface="Times New Roman" panose="02020603050405020304" pitchFamily="18" charset="0"/>
                <a:cs typeface="Times New Roman" panose="02020603050405020304" pitchFamily="18" charset="0"/>
              </a:rPr>
              <a:t>y</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(d) Spectrum of </a:t>
            </a:r>
            <a:r>
              <a:rPr lang="en-US" sz="2000" i="1" dirty="0" smtClean="0">
                <a:latin typeface="Times New Roman" panose="02020603050405020304" pitchFamily="18" charset="0"/>
                <a:cs typeface="Times New Roman" panose="02020603050405020304" pitchFamily="18" charset="0"/>
              </a:rPr>
              <a:t>F</a:t>
            </a:r>
            <a:r>
              <a:rPr lang="en-US" sz="2000" i="1" baseline="-25000" dirty="0" smtClean="0">
                <a:latin typeface="Times New Roman" panose="02020603050405020304" pitchFamily="18" charset="0"/>
                <a:cs typeface="Times New Roman" panose="02020603050405020304" pitchFamily="18" charset="0"/>
              </a:rPr>
              <a:t>p</a:t>
            </a:r>
            <a:r>
              <a:rPr lang="en-US" sz="2000" dirty="0" smtClean="0">
                <a:latin typeface="Arial" panose="020B0604020202020204" pitchFamily="34" charset="0"/>
                <a:cs typeface="Arial" panose="020B0604020202020204" pitchFamily="34" charset="0"/>
              </a:rPr>
              <a:t>. </a:t>
            </a:r>
          </a:p>
          <a:p>
            <a:r>
              <a:rPr lang="en-US" sz="2000" dirty="0" smtClean="0">
                <a:latin typeface="Arial" panose="020B0604020202020204" pitchFamily="34" charset="0"/>
                <a:cs typeface="Arial" panose="020B0604020202020204" pitchFamily="34" charset="0"/>
              </a:rPr>
              <a:t>(e) Centered Gaussian lowpass filter, </a:t>
            </a:r>
            <a:r>
              <a:rPr lang="en-US" sz="2000" i="1" dirty="0" smtClean="0">
                <a:latin typeface="Times New Roman" panose="02020603050405020304" pitchFamily="18" charset="0"/>
                <a:cs typeface="Times New Roman" panose="02020603050405020304" pitchFamily="18" charset="0"/>
              </a:rPr>
              <a:t>H</a:t>
            </a:r>
            <a:r>
              <a:rPr lang="en-US" sz="2000" dirty="0" smtClean="0">
                <a:latin typeface="Arial" panose="020B0604020202020204" pitchFamily="34" charset="0"/>
                <a:cs typeface="Arial" panose="020B0604020202020204" pitchFamily="34" charset="0"/>
              </a:rPr>
              <a:t>, of size</a:t>
            </a:r>
          </a:p>
          <a:p>
            <a:r>
              <a:rPr lang="en-US" sz="2000" i="1" dirty="0" smtClean="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i="1" dirty="0" smtClean="0">
                <a:latin typeface="Times New Roman" panose="02020603050405020304" pitchFamily="18" charset="0"/>
                <a:cs typeface="Times New Roman" panose="02020603050405020304" pitchFamily="18" charset="0"/>
              </a:rPr>
              <a:t>Q</a:t>
            </a:r>
            <a:r>
              <a:rPr lang="en-US" altLang="zh-CN" sz="2000" dirty="0" smtClean="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 </a:t>
            </a:r>
            <a:endParaRPr lang="en-US" altLang="zh-CN"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(f) Spectrum of the product </a:t>
            </a:r>
            <a:r>
              <a:rPr lang="en-US" sz="2000" i="1" dirty="0" err="1" smtClean="0">
                <a:latin typeface="Times New Roman" panose="02020603050405020304" pitchFamily="18" charset="0"/>
                <a:cs typeface="Times New Roman" panose="02020603050405020304" pitchFamily="18" charset="0"/>
              </a:rPr>
              <a:t>HF</a:t>
            </a:r>
            <a:r>
              <a:rPr lang="en-US" sz="2000" i="1" baseline="-25000" dirty="0" err="1" smtClean="0">
                <a:latin typeface="Times New Roman" panose="02020603050405020304" pitchFamily="18" charset="0"/>
                <a:cs typeface="Times New Roman" panose="02020603050405020304" pitchFamily="18" charset="0"/>
              </a:rPr>
              <a:t>p</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(g) </a:t>
            </a:r>
            <a:r>
              <a:rPr lang="en-US" sz="2000" i="1" dirty="0" err="1" smtClean="0">
                <a:latin typeface="Times New Roman" panose="02020603050405020304" pitchFamily="18" charset="0"/>
                <a:cs typeface="Times New Roman" panose="02020603050405020304" pitchFamily="18" charset="0"/>
              </a:rPr>
              <a:t>g</a:t>
            </a:r>
            <a:r>
              <a:rPr lang="en-US" sz="2000" i="1" baseline="-25000" dirty="0" err="1" smtClean="0">
                <a:latin typeface="Times New Roman" panose="02020603050405020304" pitchFamily="18" charset="0"/>
                <a:cs typeface="Times New Roman" panose="02020603050405020304" pitchFamily="18" charset="0"/>
              </a:rPr>
              <a:t>p</a:t>
            </a:r>
            <a:r>
              <a:rPr lang="en-US" sz="2000" baseline="-25000" dirty="0" smtClean="0">
                <a:latin typeface="Arial" panose="020B0604020202020204" pitchFamily="34" charset="0"/>
                <a:cs typeface="Arial" panose="020B0604020202020204" pitchFamily="34" charset="0"/>
              </a:rPr>
              <a:t>,</a:t>
            </a:r>
            <a:r>
              <a:rPr lang="en-US" sz="2000" dirty="0" smtClean="0">
                <a:latin typeface="Arial" panose="020B0604020202020204" pitchFamily="34" charset="0"/>
                <a:cs typeface="Arial" panose="020B0604020202020204" pitchFamily="34" charset="0"/>
              </a:rPr>
              <a:t> the product of</a:t>
            </a:r>
          </a:p>
          <a:p>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1)</a:t>
            </a:r>
            <a:r>
              <a:rPr lang="en-US" sz="2000" i="1" baseline="30000" dirty="0" err="1">
                <a:latin typeface="Times New Roman" panose="02020603050405020304" pitchFamily="18" charset="0"/>
                <a:cs typeface="Times New Roman" panose="02020603050405020304" pitchFamily="18" charset="0"/>
              </a:rPr>
              <a:t>x</a:t>
            </a:r>
            <a:r>
              <a:rPr lang="en-US" sz="2000" baseline="30000" dirty="0" err="1">
                <a:latin typeface="Times New Roman" panose="02020603050405020304" pitchFamily="18" charset="0"/>
                <a:cs typeface="Times New Roman" panose="02020603050405020304" pitchFamily="18" charset="0"/>
              </a:rPr>
              <a:t>+</a:t>
            </a:r>
            <a:r>
              <a:rPr lang="en-US" sz="2000" i="1" baseline="30000" dirty="0" err="1">
                <a:latin typeface="Times New Roman" panose="02020603050405020304" pitchFamily="18" charset="0"/>
                <a:cs typeface="Times New Roman" panose="02020603050405020304" pitchFamily="18" charset="0"/>
              </a:rPr>
              <a:t>y</a:t>
            </a:r>
            <a:r>
              <a:rPr lang="en-US" sz="2000" baseline="30000" dirty="0">
                <a:latin typeface="Times New Roman" panose="02020603050405020304" pitchFamily="18" charset="0"/>
                <a:cs typeface="Times New Roman" panose="02020603050405020304" pitchFamily="18" charset="0"/>
              </a:rPr>
              <a:t> </a:t>
            </a:r>
            <a:r>
              <a:rPr lang="en-US" sz="2000" dirty="0" smtClean="0">
                <a:latin typeface="Arial" panose="020B0604020202020204" pitchFamily="34" charset="0"/>
                <a:cs typeface="Arial" panose="020B0604020202020204" pitchFamily="34" charset="0"/>
              </a:rPr>
              <a:t>and the real part of the IDFT of </a:t>
            </a:r>
            <a:r>
              <a:rPr lang="en-US" sz="2000" i="1" dirty="0" err="1">
                <a:latin typeface="Times New Roman" panose="02020603050405020304" pitchFamily="18" charset="0"/>
                <a:cs typeface="Times New Roman" panose="02020603050405020304" pitchFamily="18" charset="0"/>
              </a:rPr>
              <a:t>HF</a:t>
            </a:r>
            <a:r>
              <a:rPr lang="en-US" sz="2000" i="1" baseline="-25000" dirty="0" err="1">
                <a:latin typeface="Times New Roman" panose="02020603050405020304" pitchFamily="18" charset="0"/>
                <a:cs typeface="Times New Roman" panose="02020603050405020304" pitchFamily="18" charset="0"/>
              </a:rPr>
              <a:t>p</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(h) Final result, </a:t>
            </a:r>
            <a:r>
              <a:rPr lang="en-US" sz="2000" i="1" dirty="0">
                <a:latin typeface="Times New Roman" panose="02020603050405020304" pitchFamily="18" charset="0"/>
                <a:cs typeface="Times New Roman" panose="02020603050405020304" pitchFamily="18" charset="0"/>
              </a:rPr>
              <a:t>g</a:t>
            </a:r>
            <a:r>
              <a:rPr lang="en-US" sz="2000" dirty="0" smtClean="0">
                <a:latin typeface="Arial" panose="020B0604020202020204" pitchFamily="34" charset="0"/>
                <a:cs typeface="Arial" panose="020B0604020202020204" pitchFamily="34" charset="0"/>
              </a:rPr>
              <a:t>, obtained by cropping the first </a:t>
            </a:r>
            <a:r>
              <a:rPr lang="en-US" sz="2000" i="1" dirty="0">
                <a:latin typeface="Times New Roman" panose="02020603050405020304" pitchFamily="18" charset="0"/>
                <a:cs typeface="Times New Roman" panose="02020603050405020304" pitchFamily="18" charset="0"/>
              </a:rPr>
              <a:t>M</a:t>
            </a:r>
            <a:r>
              <a:rPr lang="en-US" sz="2000" dirty="0" smtClean="0">
                <a:latin typeface="Arial" panose="020B0604020202020204" pitchFamily="34" charset="0"/>
                <a:cs typeface="Arial" panose="020B0604020202020204" pitchFamily="34" charset="0"/>
              </a:rPr>
              <a:t> rows and </a:t>
            </a:r>
            <a:r>
              <a:rPr lang="en-US" sz="2000" i="1" dirty="0">
                <a:latin typeface="Times New Roman" panose="02020603050405020304" pitchFamily="18" charset="0"/>
                <a:cs typeface="Times New Roman" panose="02020603050405020304" pitchFamily="18" charset="0"/>
              </a:rPr>
              <a:t>N</a:t>
            </a:r>
            <a:r>
              <a:rPr lang="en-US" sz="2000" dirty="0" smtClean="0">
                <a:latin typeface="Arial" panose="020B0604020202020204" pitchFamily="34" charset="0"/>
                <a:cs typeface="Arial" panose="020B0604020202020204" pitchFamily="34" charset="0"/>
              </a:rPr>
              <a:t> columns of </a:t>
            </a:r>
            <a:r>
              <a:rPr lang="en-US" sz="2000" i="1" dirty="0" err="1">
                <a:latin typeface="Times New Roman" panose="02020603050405020304" pitchFamily="18" charset="0"/>
                <a:cs typeface="Times New Roman" panose="02020603050405020304" pitchFamily="18" charset="0"/>
              </a:rPr>
              <a:t>g</a:t>
            </a:r>
            <a:r>
              <a:rPr lang="en-US" sz="2000" i="1" baseline="-25000" dirty="0" err="1">
                <a:latin typeface="Times New Roman" panose="02020603050405020304" pitchFamily="18" charset="0"/>
                <a:cs typeface="Times New Roman" panose="02020603050405020304" pitchFamily="18" charset="0"/>
              </a:rPr>
              <a:t>p</a:t>
            </a:r>
            <a:r>
              <a:rPr lang="en-US" sz="2000" dirty="0" smtClean="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89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76691" y="1440841"/>
            <a:ext cx="2995612" cy="4893647"/>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4.37</a:t>
            </a:r>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(a) A 1-D Gaussian lowpass filter in the frequency domain</a:t>
            </a:r>
            <a:r>
              <a:rPr lang="en-US" altLang="zh-CN" sz="2400" dirty="0" smtClean="0">
                <a:latin typeface="Arial" panose="020B0604020202020204" pitchFamily="34" charset="0"/>
                <a:cs typeface="Arial" panose="020B0604020202020204" pitchFamily="34" charset="0"/>
              </a:rPr>
              <a:t>.</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(b) Spatial lowpass filter corresponding to (a).</a:t>
            </a:r>
          </a:p>
          <a:p>
            <a:r>
              <a:rPr lang="en-US" sz="2400" dirty="0" smtClean="0">
                <a:latin typeface="Arial" panose="020B0604020202020204" pitchFamily="34" charset="0"/>
                <a:cs typeface="Arial" panose="020B0604020202020204" pitchFamily="34" charset="0"/>
              </a:rPr>
              <a:t>(c) Gaussian highpass filter in the frequency domain. </a:t>
            </a:r>
          </a:p>
          <a:p>
            <a:r>
              <a:rPr lang="en-US" sz="2400" dirty="0" smtClean="0">
                <a:latin typeface="Arial" panose="020B0604020202020204" pitchFamily="34" charset="0"/>
                <a:cs typeface="Arial" panose="020B0604020202020204" pitchFamily="34" charset="0"/>
              </a:rPr>
              <a:t>(d) Spatial highpass filter corresponding to (c).</a:t>
            </a: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3" t="993" r="889" b="3846"/>
          <a:stretch/>
        </p:blipFill>
        <p:spPr bwMode="auto">
          <a:xfrm>
            <a:off x="17756" y="1063074"/>
            <a:ext cx="6076691"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75455" b="91411"/>
          <a:stretch/>
        </p:blipFill>
        <p:spPr bwMode="auto">
          <a:xfrm>
            <a:off x="6076691" y="795713"/>
            <a:ext cx="661460" cy="64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8922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4.7.4 Obtaining a frequency domain filter</a:t>
            </a:r>
            <a:br>
              <a:rPr lang="en-US" altLang="zh-CN" sz="2800" dirty="0" smtClean="0">
                <a:latin typeface="Arial" panose="020B0604020202020204" pitchFamily="34" charset="0"/>
                <a:cs typeface="Arial" panose="020B0604020202020204" pitchFamily="34" charset="0"/>
              </a:rPr>
            </a:br>
            <a:r>
              <a:rPr lang="en-US" altLang="zh-CN" sz="2800" dirty="0" smtClean="0">
                <a:latin typeface="Arial" panose="020B0604020202020204" pitchFamily="34" charset="0"/>
                <a:cs typeface="Arial" panose="020B0604020202020204" pitchFamily="34" charset="0"/>
              </a:rPr>
              <a:t>         from a small spatial mask</a:t>
            </a:r>
            <a:endParaRPr lang="en-US" sz="2800" dirty="0"/>
          </a:p>
        </p:txBody>
      </p:sp>
      <p:sp>
        <p:nvSpPr>
          <p:cNvPr id="37" name="文本框 36"/>
          <p:cNvSpPr txBox="1"/>
          <p:nvPr/>
        </p:nvSpPr>
        <p:spPr>
          <a:xfrm>
            <a:off x="418005" y="6115265"/>
            <a:ext cx="8307989" cy="461665"/>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4.38 </a:t>
            </a:r>
            <a:r>
              <a:rPr lang="en-US" sz="2400" dirty="0" smtClean="0">
                <a:latin typeface="Arial" panose="020B0604020202020204" pitchFamily="34" charset="0"/>
                <a:cs typeface="Arial" panose="020B0604020202020204" pitchFamily="34" charset="0"/>
              </a:rPr>
              <a:t>(a) </a:t>
            </a:r>
            <a:r>
              <a:rPr lang="en-US" altLang="zh-CN" sz="2400" dirty="0" smtClean="0">
                <a:latin typeface="Arial" panose="020B0604020202020204" pitchFamily="34" charset="0"/>
                <a:cs typeface="Arial" panose="020B0604020202020204" pitchFamily="34" charset="0"/>
              </a:rPr>
              <a:t>Image of a building, and (b) its spectrum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73578" r="94462" b="22420"/>
          <a:stretch/>
        </p:blipFill>
        <p:spPr bwMode="auto">
          <a:xfrm>
            <a:off x="494024" y="5782754"/>
            <a:ext cx="614363" cy="332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05" y="1681162"/>
            <a:ext cx="8307989" cy="410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8855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737106"/>
            <a:ext cx="6038591" cy="5987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6076691" y="1285205"/>
            <a:ext cx="2978149" cy="5170646"/>
          </a:xfrm>
          <a:prstGeom prst="rect">
            <a:avLst/>
          </a:prstGeom>
          <a:noFill/>
        </p:spPr>
        <p:txBody>
          <a:bodyPr wrap="square" rtlCol="0">
            <a:spAutoFit/>
          </a:bodyPr>
          <a:lstStyle/>
          <a:p>
            <a:r>
              <a:rPr lang="en-US" sz="2200" b="1" dirty="0" smtClean="0">
                <a:latin typeface="Arial" panose="020B0604020202020204" pitchFamily="34" charset="0"/>
                <a:cs typeface="Arial" panose="020B0604020202020204" pitchFamily="34" charset="0"/>
              </a:rPr>
              <a:t>Figure 4.39</a:t>
            </a:r>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(a) A spatial mask and perspective plot of its corresponding frequency domain filter</a:t>
            </a:r>
            <a:r>
              <a:rPr lang="en-US" altLang="zh-CN" sz="2200" dirty="0" smtClean="0">
                <a:latin typeface="Arial" panose="020B0604020202020204" pitchFamily="34" charset="0"/>
                <a:cs typeface="Arial" panose="020B0604020202020204" pitchFamily="34" charset="0"/>
              </a:rPr>
              <a:t>.</a:t>
            </a:r>
            <a:endParaRPr lang="en-US" sz="2200" dirty="0" smtClean="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(b) Filter shown as an image.</a:t>
            </a:r>
          </a:p>
          <a:p>
            <a:r>
              <a:rPr lang="en-US" sz="2200" dirty="0" smtClean="0">
                <a:latin typeface="Arial" panose="020B0604020202020204" pitchFamily="34" charset="0"/>
                <a:cs typeface="Arial" panose="020B0604020202020204" pitchFamily="34" charset="0"/>
              </a:rPr>
              <a:t>(c) Result of filtering Fig. 4.38(a) in the frequency domain with the filter in (b). </a:t>
            </a:r>
          </a:p>
          <a:p>
            <a:r>
              <a:rPr lang="en-US" sz="2200" dirty="0" smtClean="0">
                <a:latin typeface="Arial" panose="020B0604020202020204" pitchFamily="34" charset="0"/>
                <a:cs typeface="Arial" panose="020B0604020202020204" pitchFamily="34" charset="0"/>
              </a:rPr>
              <a:t>(d) Result of filtering the same image with the spatial filter in (a). </a:t>
            </a:r>
          </a:p>
        </p:txBody>
      </p:sp>
      <p:pic>
        <p:nvPicPr>
          <p:cNvPr id="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75455" b="91411"/>
          <a:stretch/>
        </p:blipFill>
        <p:spPr bwMode="auto">
          <a:xfrm>
            <a:off x="6076691" y="737106"/>
            <a:ext cx="664211" cy="647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4797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 Image Smoothing Using Frequency Domain</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Filters</a:t>
            </a:r>
            <a:endParaRPr lang="en-US" sz="2800" dirty="0"/>
          </a:p>
        </p:txBody>
      </p:sp>
      <p:graphicFrame>
        <p:nvGraphicFramePr>
          <p:cNvPr id="2" name="对象 1"/>
          <p:cNvGraphicFramePr>
            <a:graphicFrameLocks noChangeAspect="1"/>
          </p:cNvGraphicFramePr>
          <p:nvPr>
            <p:extLst>
              <p:ext uri="{D42A27DB-BD31-4B8C-83A1-F6EECF244321}">
                <p14:modId xmlns:p14="http://schemas.microsoft.com/office/powerpoint/2010/main" val="677524625"/>
              </p:ext>
            </p:extLst>
          </p:nvPr>
        </p:nvGraphicFramePr>
        <p:xfrm>
          <a:off x="2685256" y="2333799"/>
          <a:ext cx="3773488" cy="1014413"/>
        </p:xfrm>
        <a:graphic>
          <a:graphicData uri="http://schemas.openxmlformats.org/presentationml/2006/ole">
            <mc:AlternateContent xmlns:mc="http://schemas.openxmlformats.org/markup-compatibility/2006">
              <mc:Choice xmlns:v="urn:schemas-microsoft-com:vml" Requires="v">
                <p:oleObj spid="_x0000_s39020" name="Equation" r:id="rId3" imgW="2171520" imgH="583920" progId="Equation.DSMT4">
                  <p:embed/>
                </p:oleObj>
              </mc:Choice>
              <mc:Fallback>
                <p:oleObj name="Equation" r:id="rId3" imgW="2171520" imgH="583920" progId="Equation.DSMT4">
                  <p:embed/>
                  <p:pic>
                    <p:nvPicPr>
                      <p:cNvPr id="0" name=""/>
                      <p:cNvPicPr/>
                      <p:nvPr/>
                    </p:nvPicPr>
                    <p:blipFill>
                      <a:blip r:embed="rId4"/>
                      <a:stretch>
                        <a:fillRect/>
                      </a:stretch>
                    </p:blipFill>
                    <p:spPr>
                      <a:xfrm>
                        <a:off x="2685256" y="2333799"/>
                        <a:ext cx="3773488" cy="1014413"/>
                      </a:xfrm>
                      <a:prstGeom prst="rect">
                        <a:avLst/>
                      </a:prstGeom>
                    </p:spPr>
                  </p:pic>
                </p:oleObj>
              </mc:Fallback>
            </mc:AlternateContent>
          </a:graphicData>
        </a:graphic>
      </p:graphicFrame>
      <p:sp>
        <p:nvSpPr>
          <p:cNvPr id="12" name="文本框 11"/>
          <p:cNvSpPr txBox="1"/>
          <p:nvPr/>
        </p:nvSpPr>
        <p:spPr>
          <a:xfrm>
            <a:off x="7766206" y="2594783"/>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(4.8-1)</a:t>
            </a:r>
            <a:endParaRPr lang="en-US" sz="2600" dirty="0">
              <a:latin typeface="Times New Roman" panose="02020603050405020304" pitchFamily="18" charset="0"/>
              <a:cs typeface="Times New Roman" panose="02020603050405020304" pitchFamily="18" charset="0"/>
            </a:endParaRPr>
          </a:p>
        </p:txBody>
      </p:sp>
      <p:sp>
        <p:nvSpPr>
          <p:cNvPr id="3" name="矩形 2"/>
          <p:cNvSpPr/>
          <p:nvPr/>
        </p:nvSpPr>
        <p:spPr>
          <a:xfrm>
            <a:off x="484499" y="1668688"/>
            <a:ext cx="5320687" cy="523220"/>
          </a:xfrm>
          <a:prstGeom prst="rect">
            <a:avLst/>
          </a:prstGeom>
        </p:spPr>
        <p:txBody>
          <a:bodyPr wrap="none">
            <a:spAutoFit/>
          </a:bodyPr>
          <a:lstStyle/>
          <a:p>
            <a:pPr>
              <a:lnSpc>
                <a:spcPct val="100000"/>
              </a:lnSpc>
              <a:spcBef>
                <a:spcPts val="600"/>
              </a:spcBef>
            </a:pPr>
            <a:r>
              <a:rPr lang="en-US" altLang="zh-CN" sz="2800" dirty="0" smtClean="0">
                <a:solidFill>
                  <a:schemeClr val="accent1"/>
                </a:solidFill>
                <a:latin typeface="Arial" panose="020B0604020202020204" pitchFamily="34" charset="0"/>
                <a:cs typeface="Arial" panose="020B0604020202020204" pitchFamily="34" charset="0"/>
              </a:rPr>
              <a:t>4.8.1 Ideal </a:t>
            </a:r>
            <a:r>
              <a:rPr lang="en-US" altLang="zh-CN" sz="2800" dirty="0">
                <a:solidFill>
                  <a:schemeClr val="accent1"/>
                </a:solidFill>
                <a:latin typeface="Arial" panose="020B0604020202020204" pitchFamily="34" charset="0"/>
                <a:cs typeface="Arial" panose="020B0604020202020204" pitchFamily="34" charset="0"/>
              </a:rPr>
              <a:t>lowpass filters (ILPF)</a:t>
            </a:r>
          </a:p>
        </p:txBody>
      </p:sp>
      <p:graphicFrame>
        <p:nvGraphicFramePr>
          <p:cNvPr id="13" name="对象 12"/>
          <p:cNvGraphicFramePr>
            <a:graphicFrameLocks noChangeAspect="1"/>
          </p:cNvGraphicFramePr>
          <p:nvPr>
            <p:extLst>
              <p:ext uri="{D42A27DB-BD31-4B8C-83A1-F6EECF244321}">
                <p14:modId xmlns:p14="http://schemas.microsoft.com/office/powerpoint/2010/main" val="2743597427"/>
              </p:ext>
            </p:extLst>
          </p:nvPr>
        </p:nvGraphicFramePr>
        <p:xfrm>
          <a:off x="2266950" y="4331224"/>
          <a:ext cx="4610100" cy="682625"/>
        </p:xfrm>
        <a:graphic>
          <a:graphicData uri="http://schemas.openxmlformats.org/presentationml/2006/ole">
            <mc:AlternateContent xmlns:mc="http://schemas.openxmlformats.org/markup-compatibility/2006">
              <mc:Choice xmlns:v="urn:schemas-microsoft-com:vml" Requires="v">
                <p:oleObj spid="_x0000_s39021" name="Equation" r:id="rId5" imgW="2743200" imgH="406080" progId="Equation.DSMT4">
                  <p:embed/>
                </p:oleObj>
              </mc:Choice>
              <mc:Fallback>
                <p:oleObj name="Equation" r:id="rId5" imgW="2743200" imgH="406080" progId="Equation.DSMT4">
                  <p:embed/>
                  <p:pic>
                    <p:nvPicPr>
                      <p:cNvPr id="2" name="对象 1"/>
                      <p:cNvPicPr/>
                      <p:nvPr/>
                    </p:nvPicPr>
                    <p:blipFill>
                      <a:blip r:embed="rId6"/>
                      <a:stretch>
                        <a:fillRect/>
                      </a:stretch>
                    </p:blipFill>
                    <p:spPr>
                      <a:xfrm>
                        <a:off x="2266950" y="4331224"/>
                        <a:ext cx="4610100" cy="682625"/>
                      </a:xfrm>
                      <a:prstGeom prst="rect">
                        <a:avLst/>
                      </a:prstGeom>
                    </p:spPr>
                  </p:pic>
                </p:oleObj>
              </mc:Fallback>
            </mc:AlternateContent>
          </a:graphicData>
        </a:graphic>
      </p:graphicFrame>
      <p:sp>
        <p:nvSpPr>
          <p:cNvPr id="15" name="矩形 14"/>
          <p:cNvSpPr/>
          <p:nvPr/>
        </p:nvSpPr>
        <p:spPr>
          <a:xfrm>
            <a:off x="494024" y="3608885"/>
            <a:ext cx="4823756" cy="492443"/>
          </a:xfrm>
          <a:prstGeom prst="rect">
            <a:avLst/>
          </a:prstGeom>
        </p:spPr>
        <p:txBody>
          <a:bodyPr wrap="none">
            <a:spAutoFit/>
          </a:bodyPr>
          <a:lstStyle/>
          <a:p>
            <a:pPr>
              <a:lnSpc>
                <a:spcPct val="100000"/>
              </a:lnSpc>
              <a:spcBef>
                <a:spcPts val="600"/>
              </a:spcBef>
            </a:pPr>
            <a:r>
              <a:rPr lang="en-US" altLang="zh-CN" sz="2600" dirty="0" smtClean="0">
                <a:solidFill>
                  <a:schemeClr val="accent1"/>
                </a:solidFill>
                <a:latin typeface="Arial" panose="020B0604020202020204" pitchFamily="34" charset="0"/>
                <a:cs typeface="Arial" panose="020B0604020202020204" pitchFamily="34" charset="0"/>
              </a:rPr>
              <a:t>where </a:t>
            </a:r>
            <a:r>
              <a:rPr lang="en-US" altLang="zh-CN" sz="2600" i="1" dirty="0" smtClean="0">
                <a:solidFill>
                  <a:schemeClr val="accent1"/>
                </a:solidFill>
                <a:latin typeface="Times New Roman" panose="02020603050405020304" pitchFamily="18" charset="0"/>
                <a:cs typeface="Times New Roman" panose="02020603050405020304" pitchFamily="18" charset="0"/>
              </a:rPr>
              <a:t>D</a:t>
            </a:r>
            <a:r>
              <a:rPr lang="en-US" altLang="zh-CN" sz="2600" baseline="-25000" dirty="0" smtClean="0">
                <a:solidFill>
                  <a:schemeClr val="accent1"/>
                </a:solidFill>
                <a:latin typeface="Times New Roman" panose="02020603050405020304" pitchFamily="18" charset="0"/>
                <a:cs typeface="Times New Roman" panose="02020603050405020304" pitchFamily="18" charset="0"/>
              </a:rPr>
              <a:t>0</a:t>
            </a:r>
            <a:r>
              <a:rPr lang="en-US" altLang="zh-CN" sz="2600" dirty="0" smtClean="0">
                <a:solidFill>
                  <a:schemeClr val="accent1"/>
                </a:solidFill>
                <a:latin typeface="Arial" panose="020B0604020202020204" pitchFamily="34" charset="0"/>
                <a:cs typeface="Arial" panose="020B0604020202020204" pitchFamily="34" charset="0"/>
              </a:rPr>
              <a:t> is a positive constant,</a:t>
            </a:r>
            <a:endParaRPr lang="en-US" altLang="zh-CN" sz="2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7531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 Image Smoothing Using Frequency Domain</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Filters</a:t>
            </a:r>
            <a:endParaRPr lang="en-US" sz="2800" dirty="0"/>
          </a:p>
        </p:txBody>
      </p:sp>
      <p:sp>
        <p:nvSpPr>
          <p:cNvPr id="37" name="文本框 36"/>
          <p:cNvSpPr txBox="1"/>
          <p:nvPr/>
        </p:nvSpPr>
        <p:spPr>
          <a:xfrm>
            <a:off x="86591" y="5539694"/>
            <a:ext cx="8970815"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4.40 </a:t>
            </a:r>
            <a:r>
              <a:rPr lang="en-US" sz="2400" dirty="0" smtClean="0">
                <a:latin typeface="Arial" panose="020B0604020202020204" pitchFamily="34" charset="0"/>
                <a:cs typeface="Arial" panose="020B0604020202020204" pitchFamily="34" charset="0"/>
              </a:rPr>
              <a:t>(a) </a:t>
            </a:r>
            <a:r>
              <a:rPr lang="en-US" altLang="zh-CN" sz="2400" dirty="0" smtClean="0">
                <a:latin typeface="Arial" panose="020B0604020202020204" pitchFamily="34" charset="0"/>
                <a:cs typeface="Arial" panose="020B0604020202020204" pitchFamily="34" charset="0"/>
              </a:rPr>
              <a:t>Perspective plot of an ideal lowpass filter transfer function. (b) Filter displayed as an image. (c) Filter radial cross section.</a:t>
            </a:r>
            <a:endParaRPr lang="en-US" sz="2400" dirty="0">
              <a:latin typeface="Arial" panose="020B0604020202020204" pitchFamily="34" charset="0"/>
              <a:cs typeface="Arial" panose="020B0604020202020204" pitchFamily="34" charset="0"/>
            </a:endParaRPr>
          </a:p>
        </p:txBody>
      </p:sp>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27" r="608" b="28281"/>
          <a:stretch/>
        </p:blipFill>
        <p:spPr bwMode="auto">
          <a:xfrm>
            <a:off x="86592" y="2485669"/>
            <a:ext cx="8970815" cy="277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2017" b="22256"/>
          <a:stretch/>
        </p:blipFill>
        <p:spPr bwMode="auto">
          <a:xfrm>
            <a:off x="171670" y="5261101"/>
            <a:ext cx="902933" cy="33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484499" y="1668688"/>
            <a:ext cx="5320687" cy="523220"/>
          </a:xfrm>
          <a:prstGeom prst="rect">
            <a:avLst/>
          </a:prstGeom>
        </p:spPr>
        <p:txBody>
          <a:bodyPr wrap="none">
            <a:spAutoFit/>
          </a:bodyPr>
          <a:lstStyle/>
          <a:p>
            <a:pPr>
              <a:lnSpc>
                <a:spcPct val="100000"/>
              </a:lnSpc>
              <a:spcBef>
                <a:spcPts val="600"/>
              </a:spcBef>
            </a:pPr>
            <a:r>
              <a:rPr lang="en-US" altLang="zh-CN" sz="2800" dirty="0" smtClean="0">
                <a:solidFill>
                  <a:schemeClr val="accent1"/>
                </a:solidFill>
                <a:latin typeface="Arial" panose="020B0604020202020204" pitchFamily="34" charset="0"/>
                <a:cs typeface="Arial" panose="020B0604020202020204" pitchFamily="34" charset="0"/>
              </a:rPr>
              <a:t>4.8.1 Ideal </a:t>
            </a:r>
            <a:r>
              <a:rPr lang="en-US" altLang="zh-CN" sz="2800" dirty="0">
                <a:solidFill>
                  <a:schemeClr val="accent1"/>
                </a:solidFill>
                <a:latin typeface="Arial" panose="020B0604020202020204" pitchFamily="34" charset="0"/>
                <a:cs typeface="Arial" panose="020B0604020202020204" pitchFamily="34" charset="0"/>
              </a:rPr>
              <a:t>lowpass filters (ILPF)</a:t>
            </a:r>
          </a:p>
        </p:txBody>
      </p:sp>
    </p:spTree>
    <p:extLst>
      <p:ext uri="{BB962C8B-B14F-4D97-AF65-F5344CB8AC3E}">
        <p14:creationId xmlns:p14="http://schemas.microsoft.com/office/powerpoint/2010/main" val="3488250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4.8.1 Image smoothing using an ILPF</a:t>
            </a:r>
            <a:endParaRPr lang="en-US" sz="2800" dirty="0"/>
          </a:p>
        </p:txBody>
      </p:sp>
      <p:sp>
        <p:nvSpPr>
          <p:cNvPr id="37" name="文本框 36"/>
          <p:cNvSpPr txBox="1"/>
          <p:nvPr/>
        </p:nvSpPr>
        <p:spPr>
          <a:xfrm>
            <a:off x="671849" y="5735723"/>
            <a:ext cx="7800302" cy="892552"/>
          </a:xfrm>
          <a:prstGeom prst="rect">
            <a:avLst/>
          </a:prstGeom>
          <a:noFill/>
        </p:spPr>
        <p:txBody>
          <a:bodyPr wrap="square" rtlCol="0">
            <a:spAutoFit/>
          </a:bodyPr>
          <a:lstStyle/>
          <a:p>
            <a:r>
              <a:rPr lang="en-US" sz="2600" b="1" dirty="0" smtClean="0">
                <a:latin typeface="Arial" panose="020B0604020202020204" pitchFamily="34" charset="0"/>
                <a:cs typeface="Arial" panose="020B0604020202020204" pitchFamily="34" charset="0"/>
              </a:rPr>
              <a:t>Figure 4.41 </a:t>
            </a:r>
            <a:r>
              <a:rPr lang="en-US" sz="2600" dirty="0" smtClean="0">
                <a:latin typeface="Arial" panose="020B0604020202020204" pitchFamily="34" charset="0"/>
                <a:cs typeface="Arial" panose="020B0604020202020204" pitchFamily="34" charset="0"/>
              </a:rPr>
              <a:t>(a) </a:t>
            </a:r>
            <a:r>
              <a:rPr lang="en-US" altLang="zh-CN" sz="2600" dirty="0" smtClean="0">
                <a:latin typeface="Arial" panose="020B0604020202020204" pitchFamily="34" charset="0"/>
                <a:cs typeface="Arial" panose="020B0604020202020204" pitchFamily="34" charset="0"/>
              </a:rPr>
              <a:t>Test pattern of size 500 x 500 pixel, and (b) its Fourier spectrum. </a:t>
            </a:r>
            <a:endParaRPr lang="en-US" sz="2600" dirty="0">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73578" r="94462" b="22420"/>
          <a:stretch/>
        </p:blipFill>
        <p:spPr bwMode="auto">
          <a:xfrm>
            <a:off x="708042" y="5403212"/>
            <a:ext cx="614363" cy="332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41" b="25988"/>
          <a:stretch/>
        </p:blipFill>
        <p:spPr bwMode="auto">
          <a:xfrm>
            <a:off x="671849" y="1601483"/>
            <a:ext cx="7800302" cy="380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95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6200"/>
            <a:ext cx="91440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15" y="76200"/>
            <a:ext cx="4422645" cy="664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19" r="94002" b="14497"/>
          <a:stretch/>
        </p:blipFill>
        <p:spPr bwMode="auto">
          <a:xfrm>
            <a:off x="4638675" y="76200"/>
            <a:ext cx="606898"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文本框 27"/>
          <p:cNvSpPr txBox="1"/>
          <p:nvPr/>
        </p:nvSpPr>
        <p:spPr>
          <a:xfrm>
            <a:off x="4624136" y="1092785"/>
            <a:ext cx="4057650" cy="5262979"/>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4.42</a:t>
            </a:r>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(a) Original image</a:t>
            </a:r>
            <a:r>
              <a:rPr lang="en-US" altLang="zh-CN"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(b) - (f) Results of ideal lowpass filtering with cutoff frequencies set at radii values of 5, 15, 30, 80, and 230, as shown in Fig. 4.41(b). The power removed by these filters was 8, 5.4, 3.6, 2, and 0.5% of the total, respectively.</a:t>
            </a:r>
            <a:endParaRPr lang="en-US" sz="28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343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4.8.1 Image smoothing using an ILPF</a:t>
            </a:r>
            <a:endParaRPr lang="en-US" sz="2800" dirty="0"/>
          </a:p>
        </p:txBody>
      </p:sp>
      <p:sp>
        <p:nvSpPr>
          <p:cNvPr id="6" name="文本框 5"/>
          <p:cNvSpPr txBox="1"/>
          <p:nvPr/>
        </p:nvSpPr>
        <p:spPr>
          <a:xfrm>
            <a:off x="441663" y="5463433"/>
            <a:ext cx="8260673"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4.43 </a:t>
            </a:r>
            <a:r>
              <a:rPr lang="en-US" sz="2400" dirty="0" smtClean="0">
                <a:latin typeface="Arial" panose="020B0604020202020204" pitchFamily="34" charset="0"/>
                <a:cs typeface="Arial" panose="020B0604020202020204" pitchFamily="34" charset="0"/>
              </a:rPr>
              <a:t>(a) </a:t>
            </a:r>
            <a:r>
              <a:rPr lang="en-US" altLang="zh-CN" sz="2400" dirty="0" smtClean="0">
                <a:latin typeface="Arial" panose="020B0604020202020204" pitchFamily="34" charset="0"/>
                <a:cs typeface="Arial" panose="020B0604020202020204" pitchFamily="34" charset="0"/>
              </a:rPr>
              <a:t>Representation in the spatial domain of an ILPF of radius 5 and size 1000 x 1000. (b) Intensity profile of a horizontal line passing through the center of the image.</a:t>
            </a:r>
            <a:endParaRPr lang="en-US" sz="2400" dirty="0">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844" y="1573373"/>
            <a:ext cx="7203492" cy="386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4462" b="22420"/>
          <a:stretch/>
        </p:blipFill>
        <p:spPr bwMode="auto">
          <a:xfrm>
            <a:off x="380481" y="5106010"/>
            <a:ext cx="614363" cy="332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009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 Image Smoothing Using Frequency Domain</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Filters</a:t>
            </a:r>
            <a:endParaRPr lang="en-US" sz="2800" dirty="0"/>
          </a:p>
        </p:txBody>
      </p:sp>
      <p:sp>
        <p:nvSpPr>
          <p:cNvPr id="12" name="文本框 11"/>
          <p:cNvSpPr txBox="1"/>
          <p:nvPr/>
        </p:nvSpPr>
        <p:spPr>
          <a:xfrm>
            <a:off x="7766206" y="2552541"/>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(4.8-5)</a:t>
            </a:r>
            <a:endParaRPr lang="en-US" sz="2600" dirty="0">
              <a:latin typeface="Times New Roman" panose="02020603050405020304" pitchFamily="18" charset="0"/>
              <a:cs typeface="Times New Roman" panose="02020603050405020304" pitchFamily="18" charset="0"/>
            </a:endParaRPr>
          </a:p>
        </p:txBody>
      </p:sp>
      <p:sp>
        <p:nvSpPr>
          <p:cNvPr id="3" name="矩形 2"/>
          <p:cNvSpPr/>
          <p:nvPr/>
        </p:nvSpPr>
        <p:spPr>
          <a:xfrm>
            <a:off x="484499" y="1668688"/>
            <a:ext cx="6758581" cy="523220"/>
          </a:xfrm>
          <a:prstGeom prst="rect">
            <a:avLst/>
          </a:prstGeom>
        </p:spPr>
        <p:txBody>
          <a:bodyPr wrap="none">
            <a:spAutoFit/>
          </a:bodyPr>
          <a:lstStyle/>
          <a:p>
            <a:pPr>
              <a:lnSpc>
                <a:spcPct val="100000"/>
              </a:lnSpc>
              <a:spcBef>
                <a:spcPts val="600"/>
              </a:spcBef>
            </a:pPr>
            <a:r>
              <a:rPr lang="en-US" altLang="zh-CN" sz="2800" dirty="0">
                <a:solidFill>
                  <a:schemeClr val="accent1"/>
                </a:solidFill>
                <a:latin typeface="Arial" panose="020B0604020202020204" pitchFamily="34" charset="0"/>
                <a:cs typeface="Arial" panose="020B0604020202020204" pitchFamily="34" charset="0"/>
              </a:rPr>
              <a:t>4.8.2 Butterworth </a:t>
            </a:r>
            <a:r>
              <a:rPr lang="en-US" altLang="zh-CN" sz="2800" dirty="0" err="1">
                <a:solidFill>
                  <a:schemeClr val="accent1"/>
                </a:solidFill>
                <a:latin typeface="Arial" panose="020B0604020202020204" pitchFamily="34" charset="0"/>
                <a:cs typeface="Arial" panose="020B0604020202020204" pitchFamily="34" charset="0"/>
              </a:rPr>
              <a:t>Lowpass</a:t>
            </a:r>
            <a:r>
              <a:rPr lang="en-US" altLang="zh-CN" sz="2800" dirty="0">
                <a:solidFill>
                  <a:schemeClr val="accent1"/>
                </a:solidFill>
                <a:latin typeface="Arial" panose="020B0604020202020204" pitchFamily="34" charset="0"/>
                <a:cs typeface="Arial" panose="020B0604020202020204" pitchFamily="34" charset="0"/>
              </a:rPr>
              <a:t> Filters (BLPF)</a:t>
            </a:r>
          </a:p>
        </p:txBody>
      </p:sp>
      <p:graphicFrame>
        <p:nvGraphicFramePr>
          <p:cNvPr id="13" name="对象 12"/>
          <p:cNvGraphicFramePr>
            <a:graphicFrameLocks noChangeAspect="1"/>
          </p:cNvGraphicFramePr>
          <p:nvPr>
            <p:extLst>
              <p:ext uri="{D42A27DB-BD31-4B8C-83A1-F6EECF244321}">
                <p14:modId xmlns:p14="http://schemas.microsoft.com/office/powerpoint/2010/main" val="2029446263"/>
              </p:ext>
            </p:extLst>
          </p:nvPr>
        </p:nvGraphicFramePr>
        <p:xfrm>
          <a:off x="2266950" y="4049065"/>
          <a:ext cx="4610100" cy="682625"/>
        </p:xfrm>
        <a:graphic>
          <a:graphicData uri="http://schemas.openxmlformats.org/presentationml/2006/ole">
            <mc:AlternateContent xmlns:mc="http://schemas.openxmlformats.org/markup-compatibility/2006">
              <mc:Choice xmlns:v="urn:schemas-microsoft-com:vml" Requires="v">
                <p:oleObj spid="_x0000_s60440" name="Equation" r:id="rId3" imgW="2743200" imgH="406080" progId="Equation.DSMT4">
                  <p:embed/>
                </p:oleObj>
              </mc:Choice>
              <mc:Fallback>
                <p:oleObj name="Equation" r:id="rId3" imgW="2743200" imgH="406080" progId="Equation.DSMT4">
                  <p:embed/>
                  <p:pic>
                    <p:nvPicPr>
                      <p:cNvPr id="13" name="对象 12"/>
                      <p:cNvPicPr/>
                      <p:nvPr/>
                    </p:nvPicPr>
                    <p:blipFill>
                      <a:blip r:embed="rId4"/>
                      <a:stretch>
                        <a:fillRect/>
                      </a:stretch>
                    </p:blipFill>
                    <p:spPr>
                      <a:xfrm>
                        <a:off x="2266950" y="4049065"/>
                        <a:ext cx="4610100" cy="682625"/>
                      </a:xfrm>
                      <a:prstGeom prst="rect">
                        <a:avLst/>
                      </a:prstGeom>
                    </p:spPr>
                  </p:pic>
                </p:oleObj>
              </mc:Fallback>
            </mc:AlternateContent>
          </a:graphicData>
        </a:graphic>
      </p:graphicFrame>
      <p:sp>
        <p:nvSpPr>
          <p:cNvPr id="15" name="矩形 14"/>
          <p:cNvSpPr/>
          <p:nvPr/>
        </p:nvSpPr>
        <p:spPr>
          <a:xfrm>
            <a:off x="494024" y="3405618"/>
            <a:ext cx="7125669" cy="492443"/>
          </a:xfrm>
          <a:prstGeom prst="rect">
            <a:avLst/>
          </a:prstGeom>
        </p:spPr>
        <p:txBody>
          <a:bodyPr wrap="none">
            <a:spAutoFit/>
          </a:bodyPr>
          <a:lstStyle/>
          <a:p>
            <a:pPr>
              <a:lnSpc>
                <a:spcPct val="100000"/>
              </a:lnSpc>
              <a:spcBef>
                <a:spcPts val="600"/>
              </a:spcBef>
            </a:pPr>
            <a:r>
              <a:rPr lang="en-US" altLang="zh-CN" sz="2600" dirty="0">
                <a:solidFill>
                  <a:schemeClr val="accent1"/>
                </a:solidFill>
                <a:latin typeface="Arial" panose="020B0604020202020204" pitchFamily="34" charset="0"/>
                <a:cs typeface="Arial" panose="020B0604020202020204" pitchFamily="34" charset="0"/>
              </a:rPr>
              <a:t>where </a:t>
            </a:r>
            <a:r>
              <a:rPr lang="en-US" altLang="zh-CN" sz="2600" i="1" dirty="0">
                <a:solidFill>
                  <a:schemeClr val="accent1"/>
                </a:solidFill>
                <a:latin typeface="Times New Roman" panose="02020603050405020304" pitchFamily="18" charset="0"/>
                <a:cs typeface="Times New Roman" panose="02020603050405020304" pitchFamily="18" charset="0"/>
              </a:rPr>
              <a:t>D</a:t>
            </a:r>
            <a:r>
              <a:rPr lang="en-US" altLang="zh-CN" sz="2600" baseline="-25000" dirty="0">
                <a:solidFill>
                  <a:schemeClr val="accent1"/>
                </a:solidFill>
                <a:latin typeface="Times New Roman" panose="02020603050405020304" pitchFamily="18" charset="0"/>
                <a:cs typeface="Times New Roman" panose="02020603050405020304" pitchFamily="18" charset="0"/>
              </a:rPr>
              <a:t>0</a:t>
            </a:r>
            <a:r>
              <a:rPr lang="en-US" altLang="zh-CN" sz="2600" dirty="0">
                <a:solidFill>
                  <a:schemeClr val="accent1"/>
                </a:solidFill>
                <a:latin typeface="Arial" panose="020B0604020202020204" pitchFamily="34" charset="0"/>
                <a:cs typeface="Arial" panose="020B0604020202020204" pitchFamily="34" charset="0"/>
              </a:rPr>
              <a:t> is the </a:t>
            </a:r>
            <a:r>
              <a:rPr lang="en-US" altLang="zh-CN" sz="2600" i="1" dirty="0">
                <a:solidFill>
                  <a:schemeClr val="accent1"/>
                </a:solidFill>
                <a:latin typeface="Arial" panose="020B0604020202020204" pitchFamily="34" charset="0"/>
                <a:cs typeface="Arial" panose="020B0604020202020204" pitchFamily="34" charset="0"/>
              </a:rPr>
              <a:t>cutoff frequency</a:t>
            </a:r>
            <a:r>
              <a:rPr lang="en-US" altLang="zh-CN" sz="2600" dirty="0">
                <a:solidFill>
                  <a:schemeClr val="accent1"/>
                </a:solidFill>
                <a:latin typeface="Arial" panose="020B0604020202020204" pitchFamily="34" charset="0"/>
                <a:cs typeface="Arial" panose="020B0604020202020204" pitchFamily="34" charset="0"/>
              </a:rPr>
              <a:t> from the origin</a:t>
            </a:r>
          </a:p>
        </p:txBody>
      </p:sp>
      <p:graphicFrame>
        <p:nvGraphicFramePr>
          <p:cNvPr id="8" name="对象 7"/>
          <p:cNvGraphicFramePr>
            <a:graphicFrameLocks noChangeAspect="1"/>
          </p:cNvGraphicFramePr>
          <p:nvPr>
            <p:extLst>
              <p:ext uri="{D42A27DB-BD31-4B8C-83A1-F6EECF244321}">
                <p14:modId xmlns:p14="http://schemas.microsoft.com/office/powerpoint/2010/main" val="144855075"/>
              </p:ext>
            </p:extLst>
          </p:nvPr>
        </p:nvGraphicFramePr>
        <p:xfrm>
          <a:off x="2676525" y="2357438"/>
          <a:ext cx="3792538" cy="882650"/>
        </p:xfrm>
        <a:graphic>
          <a:graphicData uri="http://schemas.openxmlformats.org/presentationml/2006/ole">
            <mc:AlternateContent xmlns:mc="http://schemas.openxmlformats.org/markup-compatibility/2006">
              <mc:Choice xmlns:v="urn:schemas-microsoft-com:vml" Requires="v">
                <p:oleObj spid="_x0000_s60441" name="Equation" r:id="rId5" imgW="2184120" imgH="507960" progId="Equation.DSMT4">
                  <p:embed/>
                </p:oleObj>
              </mc:Choice>
              <mc:Fallback>
                <p:oleObj name="Equation" r:id="rId5" imgW="2184120" imgH="507960" progId="Equation.DSMT4">
                  <p:embed/>
                  <p:pic>
                    <p:nvPicPr>
                      <p:cNvPr id="2" name="对象 1"/>
                      <p:cNvPicPr/>
                      <p:nvPr/>
                    </p:nvPicPr>
                    <p:blipFill>
                      <a:blip r:embed="rId6"/>
                      <a:stretch>
                        <a:fillRect/>
                      </a:stretch>
                    </p:blipFill>
                    <p:spPr>
                      <a:xfrm>
                        <a:off x="2676525" y="2357438"/>
                        <a:ext cx="3792538" cy="882650"/>
                      </a:xfrm>
                      <a:prstGeom prst="rect">
                        <a:avLst/>
                      </a:prstGeom>
                    </p:spPr>
                  </p:pic>
                </p:oleObj>
              </mc:Fallback>
            </mc:AlternateContent>
          </a:graphicData>
        </a:graphic>
      </p:graphicFrame>
    </p:spTree>
    <p:extLst>
      <p:ext uri="{BB962C8B-B14F-4D97-AF65-F5344CB8AC3E}">
        <p14:creationId xmlns:p14="http://schemas.microsoft.com/office/powerpoint/2010/main" val="3061915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382775" y="1754046"/>
            <a:ext cx="6378450" cy="3327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1231290" y="5205609"/>
            <a:ext cx="6529935" cy="1384995"/>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4.2</a:t>
            </a:r>
            <a:r>
              <a:rPr lang="en-US" sz="2800" dirty="0" smtClean="0">
                <a:latin typeface="Arial" panose="020B0604020202020204" pitchFamily="34" charset="0"/>
                <a:cs typeface="Arial" panose="020B0604020202020204" pitchFamily="34" charset="0"/>
              </a:rPr>
              <a:t> A unit discrete impulse located at </a:t>
            </a:r>
            <a:r>
              <a:rPr lang="en-US" sz="2800" i="1" dirty="0" smtClean="0">
                <a:latin typeface="Times New Roman" panose="02020603050405020304" pitchFamily="18" charset="0"/>
                <a:cs typeface="Times New Roman" panose="02020603050405020304" pitchFamily="18" charset="0"/>
              </a:rPr>
              <a:t>x</a:t>
            </a:r>
            <a:r>
              <a:rPr lang="en-US" sz="2800" dirty="0" smtClean="0">
                <a:latin typeface="Times New Roman" panose="02020603050405020304" pitchFamily="18" charset="0"/>
                <a:cs typeface="Times New Roman" panose="02020603050405020304" pitchFamily="18" charset="0"/>
              </a:rPr>
              <a:t> = </a:t>
            </a:r>
            <a:r>
              <a:rPr lang="en-US" sz="2800" i="1" dirty="0" smtClean="0">
                <a:latin typeface="Times New Roman" panose="02020603050405020304" pitchFamily="18" charset="0"/>
                <a:cs typeface="Times New Roman" panose="02020603050405020304" pitchFamily="18" charset="0"/>
              </a:rPr>
              <a:t>x</a:t>
            </a:r>
            <a:r>
              <a:rPr lang="en-US" sz="2800" baseline="-25000" dirty="0" smtClean="0">
                <a:latin typeface="Times New Roman" panose="02020603050405020304" pitchFamily="18" charset="0"/>
                <a:cs typeface="Times New Roman" panose="02020603050405020304" pitchFamily="18" charset="0"/>
              </a:rPr>
              <a:t>0</a:t>
            </a:r>
            <a:r>
              <a:rPr lang="en-US" sz="2800" dirty="0" smtClean="0">
                <a:latin typeface="Times New Roman" panose="02020603050405020304" pitchFamily="18" charset="0"/>
                <a:cs typeface="Times New Roman" panose="02020603050405020304" pitchFamily="18" charset="0"/>
              </a:rPr>
              <a:t>.</a:t>
            </a:r>
            <a:r>
              <a:rPr lang="en-US" sz="2800" dirty="0" smtClean="0">
                <a:latin typeface="Arial" panose="020B0604020202020204" pitchFamily="34" charset="0"/>
                <a:cs typeface="Arial" panose="020B0604020202020204" pitchFamily="34" charset="0"/>
              </a:rPr>
              <a:t> Variable </a:t>
            </a:r>
            <a:r>
              <a:rPr lang="en-US" sz="2800" i="1" dirty="0">
                <a:latin typeface="Times New Roman" panose="02020603050405020304" pitchFamily="18" charset="0"/>
                <a:cs typeface="Times New Roman" panose="02020603050405020304" pitchFamily="18" charset="0"/>
              </a:rPr>
              <a:t>x</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is discrete, and </a:t>
            </a:r>
            <a:r>
              <a:rPr lang="el-GR" sz="2800" i="1" dirty="0" smtClean="0">
                <a:latin typeface="Times New Roman" panose="02020603050405020304" pitchFamily="18" charset="0"/>
                <a:cs typeface="Times New Roman" panose="02020603050405020304" pitchFamily="18" charset="0"/>
              </a:rPr>
              <a:t>δ</a:t>
            </a:r>
            <a:r>
              <a:rPr lang="en-US" sz="2800" dirty="0" smtClean="0">
                <a:latin typeface="Times New Roman" panose="02020603050405020304" pitchFamily="18" charset="0"/>
                <a:cs typeface="Times New Roman" panose="02020603050405020304" pitchFamily="18" charset="0"/>
              </a:rPr>
              <a:t> </a:t>
            </a:r>
            <a:r>
              <a:rPr lang="en-US" altLang="zh-CN" sz="2800" dirty="0" smtClean="0">
                <a:latin typeface="Arial" panose="020B0604020202020204" pitchFamily="34" charset="0"/>
                <a:cs typeface="Arial" panose="020B0604020202020204" pitchFamily="34" charset="0"/>
              </a:rPr>
              <a:t>is</a:t>
            </a:r>
            <a:r>
              <a:rPr lang="en-US" altLang="zh-CN" sz="2800" dirty="0" smtClean="0">
                <a:latin typeface="Times New Roman" panose="02020603050405020304" pitchFamily="18" charset="0"/>
                <a:cs typeface="Times New Roman" panose="02020603050405020304" pitchFamily="18" charset="0"/>
              </a:rPr>
              <a:t> 0 </a:t>
            </a:r>
            <a:r>
              <a:rPr lang="en-US" altLang="zh-CN" sz="2800" dirty="0" smtClean="0">
                <a:latin typeface="Arial" panose="020B0604020202020204" pitchFamily="34" charset="0"/>
                <a:cs typeface="Arial" panose="020B0604020202020204" pitchFamily="34" charset="0"/>
              </a:rPr>
              <a:t>everywhere except at</a:t>
            </a:r>
            <a:r>
              <a:rPr lang="en-US" altLang="zh-CN" sz="2800" dirty="0" smtClean="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x</a:t>
            </a:r>
            <a:r>
              <a:rPr lang="en-US" sz="2800" dirty="0">
                <a:latin typeface="Times New Roman" panose="02020603050405020304" pitchFamily="18" charset="0"/>
                <a:cs typeface="Times New Roman" panose="02020603050405020304" pitchFamily="18" charset="0"/>
              </a:rPr>
              <a:t> = </a:t>
            </a:r>
            <a:r>
              <a:rPr lang="en-US" sz="2800" i="1" dirty="0" smtClean="0">
                <a:latin typeface="Times New Roman" panose="02020603050405020304" pitchFamily="18" charset="0"/>
                <a:cs typeface="Times New Roman" panose="02020603050405020304" pitchFamily="18" charset="0"/>
              </a:rPr>
              <a:t>x</a:t>
            </a:r>
            <a:r>
              <a:rPr lang="en-US" sz="2800" baseline="-25000" dirty="0" smtClean="0">
                <a:latin typeface="Times New Roman" panose="02020603050405020304" pitchFamily="18" charset="0"/>
                <a:cs typeface="Times New Roman" panose="02020603050405020304" pitchFamily="18" charset="0"/>
              </a:rPr>
              <a:t>0</a:t>
            </a:r>
            <a:r>
              <a:rPr lang="en-US" sz="2800" dirty="0" smtClean="0">
                <a:latin typeface="Times New Roman" panose="02020603050405020304" pitchFamily="18" charset="0"/>
                <a:cs typeface="Times New Roman" panose="02020603050405020304" pitchFamily="18" charset="0"/>
              </a:rPr>
              <a:t>.</a:t>
            </a:r>
            <a:endParaRPr lang="en-US" sz="2800" dirty="0">
              <a:latin typeface="Arial" panose="020B0604020202020204" pitchFamily="34" charset="0"/>
              <a:cs typeface="Arial" panose="020B0604020202020204" pitchFamily="34" charset="0"/>
            </a:endParaRPr>
          </a:p>
        </p:txBody>
      </p:sp>
      <p:sp>
        <p:nvSpPr>
          <p:cNvPr id="7" name="标题 2"/>
          <p:cNvSpPr txBox="1">
            <a:spLocks/>
          </p:cNvSpPr>
          <p:nvPr/>
        </p:nvSpPr>
        <p:spPr>
          <a:xfrm>
            <a:off x="494024" y="745725"/>
            <a:ext cx="8372163" cy="8027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r>
              <a:rPr lang="en-US" altLang="zh-CN" sz="2800" dirty="0" smtClean="0">
                <a:latin typeface="Arial" panose="020B0604020202020204" pitchFamily="34" charset="0"/>
                <a:cs typeface="Arial" panose="020B0604020202020204" pitchFamily="34" charset="0"/>
              </a:rPr>
              <a:t>4.2.3 Impulses </a:t>
            </a:r>
            <a:r>
              <a:rPr lang="en-US" altLang="zh-CN" sz="2800" dirty="0">
                <a:latin typeface="Arial" panose="020B0604020202020204" pitchFamily="34" charset="0"/>
                <a:cs typeface="Arial" panose="020B0604020202020204" pitchFamily="34" charset="0"/>
              </a:rPr>
              <a:t>and Their Sifting Property</a:t>
            </a:r>
          </a:p>
        </p:txBody>
      </p:sp>
    </p:spTree>
    <p:extLst>
      <p:ext uri="{BB962C8B-B14F-4D97-AF65-F5344CB8AC3E}">
        <p14:creationId xmlns:p14="http://schemas.microsoft.com/office/powerpoint/2010/main" val="62271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 Image Smoothing Using Frequency Domain</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Filters</a:t>
            </a:r>
            <a:endParaRPr lang="en-US" sz="2800" dirty="0"/>
          </a:p>
        </p:txBody>
      </p:sp>
      <p:sp>
        <p:nvSpPr>
          <p:cNvPr id="3" name="矩形 2"/>
          <p:cNvSpPr/>
          <p:nvPr/>
        </p:nvSpPr>
        <p:spPr>
          <a:xfrm>
            <a:off x="484499" y="1668688"/>
            <a:ext cx="6758581" cy="523220"/>
          </a:xfrm>
          <a:prstGeom prst="rect">
            <a:avLst/>
          </a:prstGeom>
        </p:spPr>
        <p:txBody>
          <a:bodyPr wrap="none">
            <a:spAutoFit/>
          </a:bodyPr>
          <a:lstStyle/>
          <a:p>
            <a:pPr>
              <a:lnSpc>
                <a:spcPct val="100000"/>
              </a:lnSpc>
              <a:spcBef>
                <a:spcPts val="600"/>
              </a:spcBef>
            </a:pPr>
            <a:r>
              <a:rPr lang="en-US" altLang="zh-CN" sz="2800" dirty="0">
                <a:solidFill>
                  <a:schemeClr val="accent1"/>
                </a:solidFill>
                <a:latin typeface="Arial" panose="020B0604020202020204" pitchFamily="34" charset="0"/>
                <a:cs typeface="Arial" panose="020B0604020202020204" pitchFamily="34" charset="0"/>
              </a:rPr>
              <a:t>4.8.2 Butterworth </a:t>
            </a:r>
            <a:r>
              <a:rPr lang="en-US" altLang="zh-CN" sz="2800" dirty="0" err="1">
                <a:solidFill>
                  <a:schemeClr val="accent1"/>
                </a:solidFill>
                <a:latin typeface="Arial" panose="020B0604020202020204" pitchFamily="34" charset="0"/>
                <a:cs typeface="Arial" panose="020B0604020202020204" pitchFamily="34" charset="0"/>
              </a:rPr>
              <a:t>Lowpass</a:t>
            </a:r>
            <a:r>
              <a:rPr lang="en-US" altLang="zh-CN" sz="2800" dirty="0">
                <a:solidFill>
                  <a:schemeClr val="accent1"/>
                </a:solidFill>
                <a:latin typeface="Arial" panose="020B0604020202020204" pitchFamily="34" charset="0"/>
                <a:cs typeface="Arial" panose="020B0604020202020204" pitchFamily="34" charset="0"/>
              </a:rPr>
              <a:t> Filters (BLPF)</a:t>
            </a: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32" r="655" b="28217"/>
          <a:stretch/>
        </p:blipFill>
        <p:spPr bwMode="auto">
          <a:xfrm>
            <a:off x="83959" y="2241513"/>
            <a:ext cx="8976082" cy="279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83959" y="5417376"/>
            <a:ext cx="8976082"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4.44 </a:t>
            </a:r>
            <a:r>
              <a:rPr lang="en-US" sz="2400" dirty="0" smtClean="0">
                <a:latin typeface="Arial" panose="020B0604020202020204" pitchFamily="34" charset="0"/>
                <a:cs typeface="Arial" panose="020B0604020202020204" pitchFamily="34" charset="0"/>
              </a:rPr>
              <a:t>(a) </a:t>
            </a:r>
            <a:r>
              <a:rPr lang="en-US" altLang="zh-CN" sz="2400" dirty="0" smtClean="0">
                <a:latin typeface="Arial" panose="020B0604020202020204" pitchFamily="34" charset="0"/>
                <a:cs typeface="Arial" panose="020B0604020202020204" pitchFamily="34" charset="0"/>
              </a:rPr>
              <a:t>Perspective plot of a Butterworth lowpass filter transfer function. (b) Filter displayed as an image. (c) Filter radial cross sections of orders 1 through 4.</a:t>
            </a:r>
            <a:endParaRPr lang="en-US" sz="2400" dirty="0">
              <a:latin typeface="Arial" panose="020B0604020202020204" pitchFamily="34" charset="0"/>
              <a:cs typeface="Arial" panose="020B0604020202020204" pitchFamily="34" charset="0"/>
            </a:endParaRPr>
          </a:p>
        </p:txBody>
      </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2017" b="22256"/>
          <a:stretch/>
        </p:blipFill>
        <p:spPr bwMode="auto">
          <a:xfrm>
            <a:off x="163858" y="5085515"/>
            <a:ext cx="929318" cy="33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831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6200"/>
            <a:ext cx="91440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19" r="94002" b="14497"/>
          <a:stretch/>
        </p:blipFill>
        <p:spPr bwMode="auto">
          <a:xfrm>
            <a:off x="4638675" y="98764"/>
            <a:ext cx="695915" cy="101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文本框 27"/>
          <p:cNvSpPr txBox="1"/>
          <p:nvPr/>
        </p:nvSpPr>
        <p:spPr>
          <a:xfrm>
            <a:off x="4638675" y="1199822"/>
            <a:ext cx="4057650" cy="3970318"/>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4.45</a:t>
            </a:r>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(a) Original image</a:t>
            </a:r>
            <a:r>
              <a:rPr lang="en-US" altLang="zh-CN"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(b)-(f) Results of filtering using BLPFs of order 2, with cutoff frequencies set at radii values of 5, 15, 30, 80, and 230, as shown in Fig. 4.41(b).</a:t>
            </a:r>
          </a:p>
          <a:p>
            <a:r>
              <a:rPr lang="en-US" sz="2800" dirty="0" smtClean="0">
                <a:solidFill>
                  <a:schemeClr val="accent1"/>
                </a:solidFill>
                <a:latin typeface="Arial" panose="020B0604020202020204" pitchFamily="34" charset="0"/>
                <a:cs typeface="Arial" panose="020B0604020202020204" pitchFamily="34" charset="0"/>
              </a:rPr>
              <a:t>Compare with </a:t>
            </a:r>
            <a:r>
              <a:rPr lang="en-US" sz="2800" dirty="0" smtClean="0">
                <a:solidFill>
                  <a:schemeClr val="accent1"/>
                </a:solidFill>
                <a:latin typeface="Arial" panose="020B0604020202020204" pitchFamily="34" charset="0"/>
                <a:cs typeface="Arial" panose="020B0604020202020204" pitchFamily="34" charset="0"/>
                <a:hlinkClick r:id="rId3" action="ppaction://hlinksldjump"/>
              </a:rPr>
              <a:t>Fig. 4.42</a:t>
            </a:r>
            <a:r>
              <a:rPr lang="en-US" sz="2800" dirty="0" smtClean="0">
                <a:solidFill>
                  <a:schemeClr val="accent1"/>
                </a:solidFill>
                <a:latin typeface="Arial" panose="020B0604020202020204" pitchFamily="34" charset="0"/>
                <a:cs typeface="Arial" panose="020B0604020202020204" pitchFamily="34" charset="0"/>
              </a:rPr>
              <a:t>.</a:t>
            </a:r>
            <a:endParaRPr lang="en-US" sz="2800" dirty="0">
              <a:solidFill>
                <a:schemeClr val="accent1"/>
              </a:solidFill>
              <a:latin typeface="Arial" panose="020B0604020202020204" pitchFamily="34" charset="0"/>
              <a:cs typeface="Arial" panose="020B0604020202020204" pitchFamily="34" charset="0"/>
            </a:endParaRPr>
          </a:p>
        </p:txBody>
      </p:sp>
      <p:pic>
        <p:nvPicPr>
          <p:cNvPr id="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576" r="671" b="7222"/>
          <a:stretch/>
        </p:blipFill>
        <p:spPr bwMode="auto">
          <a:xfrm>
            <a:off x="112433" y="76200"/>
            <a:ext cx="4413809" cy="664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109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4603" y="5488781"/>
            <a:ext cx="8834794"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4.46 </a:t>
            </a:r>
            <a:r>
              <a:rPr lang="en-US" sz="2400" dirty="0" smtClean="0">
                <a:latin typeface="Arial" panose="020B0604020202020204" pitchFamily="34" charset="0"/>
                <a:cs typeface="Arial" panose="020B0604020202020204" pitchFamily="34" charset="0"/>
              </a:rPr>
              <a:t>(a)-(d) Spatial representation of BLPFs of order 1, 2, 5, and 20, and corresponding gray-level profiles through the center of the filters (all filters have a cutoff frequency of 5)</a:t>
            </a:r>
            <a:r>
              <a:rPr lang="en-US" altLang="zh-CN" sz="2400" dirty="0" smtClean="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grpSp>
        <p:nvGrpSpPr>
          <p:cNvPr id="5" name="组合 4"/>
          <p:cNvGrpSpPr/>
          <p:nvPr/>
        </p:nvGrpSpPr>
        <p:grpSpPr>
          <a:xfrm>
            <a:off x="32089" y="1262063"/>
            <a:ext cx="9079822" cy="4017168"/>
            <a:chOff x="32089" y="1233488"/>
            <a:chExt cx="9079822" cy="4017168"/>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81" b="58953"/>
            <a:stretch/>
          </p:blipFill>
          <p:spPr bwMode="auto">
            <a:xfrm>
              <a:off x="32089" y="1233488"/>
              <a:ext cx="9079822" cy="226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5843" r="381" b="23177"/>
            <a:stretch/>
          </p:blipFill>
          <p:spPr bwMode="auto">
            <a:xfrm>
              <a:off x="32089" y="3543300"/>
              <a:ext cx="9079822" cy="1707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79589" r="90130" b="15633"/>
          <a:stretch/>
        </p:blipFill>
        <p:spPr bwMode="auto">
          <a:xfrm>
            <a:off x="207963" y="5164931"/>
            <a:ext cx="11064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476250" y="731666"/>
            <a:ext cx="5880136" cy="523220"/>
          </a:xfrm>
          <a:prstGeom prst="rect">
            <a:avLst/>
          </a:prstGeom>
          <a:noFill/>
        </p:spPr>
        <p:txBody>
          <a:bodyPr wrap="none" rtlCol="0">
            <a:spAutoFit/>
          </a:bodyPr>
          <a:lstStyle/>
          <a:p>
            <a:r>
              <a:rPr lang="en-US" altLang="zh-CN" sz="2800" dirty="0" smtClean="0">
                <a:solidFill>
                  <a:schemeClr val="accent1"/>
                </a:solidFill>
                <a:latin typeface="Arial" panose="020B0604020202020204" pitchFamily="34" charset="0"/>
                <a:cs typeface="Arial" panose="020B0604020202020204" pitchFamily="34" charset="0"/>
              </a:rPr>
              <a:t>4.8.2 Image </a:t>
            </a:r>
            <a:r>
              <a:rPr lang="en-US" altLang="zh-CN" sz="2800" dirty="0">
                <a:solidFill>
                  <a:schemeClr val="accent1"/>
                </a:solidFill>
                <a:latin typeface="Arial" panose="020B0604020202020204" pitchFamily="34" charset="0"/>
                <a:cs typeface="Arial" panose="020B0604020202020204" pitchFamily="34" charset="0"/>
              </a:rPr>
              <a:t>smoothing with a BLPF</a:t>
            </a:r>
            <a:endParaRPr lang="en-US" sz="28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0765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 Image Smoothing Using Frequency Domain</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Filters</a:t>
            </a:r>
            <a:endParaRPr lang="en-US" sz="2800" dirty="0"/>
          </a:p>
        </p:txBody>
      </p:sp>
      <p:sp>
        <p:nvSpPr>
          <p:cNvPr id="12" name="文本框 11"/>
          <p:cNvSpPr txBox="1"/>
          <p:nvPr/>
        </p:nvSpPr>
        <p:spPr>
          <a:xfrm>
            <a:off x="7766206" y="2552541"/>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(4.8-7)</a:t>
            </a:r>
            <a:endParaRPr lang="en-US" sz="2600" dirty="0">
              <a:latin typeface="Times New Roman" panose="02020603050405020304" pitchFamily="18" charset="0"/>
              <a:cs typeface="Times New Roman" panose="02020603050405020304" pitchFamily="18" charset="0"/>
            </a:endParaRPr>
          </a:p>
        </p:txBody>
      </p:sp>
      <p:sp>
        <p:nvSpPr>
          <p:cNvPr id="3" name="矩形 2"/>
          <p:cNvSpPr/>
          <p:nvPr/>
        </p:nvSpPr>
        <p:spPr>
          <a:xfrm>
            <a:off x="484499" y="1668688"/>
            <a:ext cx="6479659" cy="523220"/>
          </a:xfrm>
          <a:prstGeom prst="rect">
            <a:avLst/>
          </a:prstGeom>
        </p:spPr>
        <p:txBody>
          <a:bodyPr wrap="none">
            <a:spAutoFit/>
          </a:bodyPr>
          <a:lstStyle/>
          <a:p>
            <a:pPr>
              <a:lnSpc>
                <a:spcPct val="100000"/>
              </a:lnSpc>
              <a:spcBef>
                <a:spcPts val="600"/>
              </a:spcBef>
            </a:pPr>
            <a:r>
              <a:rPr lang="en-US" altLang="zh-CN" sz="2800" dirty="0">
                <a:solidFill>
                  <a:schemeClr val="accent1"/>
                </a:solidFill>
                <a:latin typeface="Arial" panose="020B0604020202020204" pitchFamily="34" charset="0"/>
                <a:cs typeface="Arial" panose="020B0604020202020204" pitchFamily="34" charset="0"/>
              </a:rPr>
              <a:t>4.8.3 Gaussian </a:t>
            </a:r>
            <a:r>
              <a:rPr lang="en-US" altLang="zh-CN" sz="2800" dirty="0" err="1">
                <a:solidFill>
                  <a:schemeClr val="accent1"/>
                </a:solidFill>
                <a:latin typeface="Arial" panose="020B0604020202020204" pitchFamily="34" charset="0"/>
                <a:cs typeface="Arial" panose="020B0604020202020204" pitchFamily="34" charset="0"/>
              </a:rPr>
              <a:t>Lowpass</a:t>
            </a:r>
            <a:r>
              <a:rPr lang="en-US" altLang="zh-CN" sz="2800" dirty="0">
                <a:solidFill>
                  <a:schemeClr val="accent1"/>
                </a:solidFill>
                <a:latin typeface="Arial" panose="020B0604020202020204" pitchFamily="34" charset="0"/>
                <a:cs typeface="Arial" panose="020B0604020202020204" pitchFamily="34" charset="0"/>
              </a:rPr>
              <a:t> Filters (GLPF)</a:t>
            </a:r>
          </a:p>
        </p:txBody>
      </p:sp>
      <p:graphicFrame>
        <p:nvGraphicFramePr>
          <p:cNvPr id="13" name="对象 12"/>
          <p:cNvGraphicFramePr>
            <a:graphicFrameLocks noChangeAspect="1"/>
          </p:cNvGraphicFramePr>
          <p:nvPr>
            <p:extLst/>
          </p:nvPr>
        </p:nvGraphicFramePr>
        <p:xfrm>
          <a:off x="2266950" y="4049065"/>
          <a:ext cx="4610100" cy="682625"/>
        </p:xfrm>
        <a:graphic>
          <a:graphicData uri="http://schemas.openxmlformats.org/presentationml/2006/ole">
            <mc:AlternateContent xmlns:mc="http://schemas.openxmlformats.org/markup-compatibility/2006">
              <mc:Choice xmlns:v="urn:schemas-microsoft-com:vml" Requires="v">
                <p:oleObj spid="_x0000_s61464" name="Equation" r:id="rId3" imgW="2743200" imgH="406080" progId="Equation.DSMT4">
                  <p:embed/>
                </p:oleObj>
              </mc:Choice>
              <mc:Fallback>
                <p:oleObj name="Equation" r:id="rId3" imgW="2743200" imgH="406080" progId="Equation.DSMT4">
                  <p:embed/>
                  <p:pic>
                    <p:nvPicPr>
                      <p:cNvPr id="13" name="对象 12"/>
                      <p:cNvPicPr/>
                      <p:nvPr/>
                    </p:nvPicPr>
                    <p:blipFill>
                      <a:blip r:embed="rId4"/>
                      <a:stretch>
                        <a:fillRect/>
                      </a:stretch>
                    </p:blipFill>
                    <p:spPr>
                      <a:xfrm>
                        <a:off x="2266950" y="4049065"/>
                        <a:ext cx="4610100" cy="682625"/>
                      </a:xfrm>
                      <a:prstGeom prst="rect">
                        <a:avLst/>
                      </a:prstGeom>
                    </p:spPr>
                  </p:pic>
                </p:oleObj>
              </mc:Fallback>
            </mc:AlternateContent>
          </a:graphicData>
        </a:graphic>
      </p:graphicFrame>
      <p:sp>
        <p:nvSpPr>
          <p:cNvPr id="15" name="矩形 14"/>
          <p:cNvSpPr/>
          <p:nvPr/>
        </p:nvSpPr>
        <p:spPr>
          <a:xfrm>
            <a:off x="494024" y="3405618"/>
            <a:ext cx="7125669" cy="492443"/>
          </a:xfrm>
          <a:prstGeom prst="rect">
            <a:avLst/>
          </a:prstGeom>
        </p:spPr>
        <p:txBody>
          <a:bodyPr wrap="none">
            <a:spAutoFit/>
          </a:bodyPr>
          <a:lstStyle/>
          <a:p>
            <a:pPr>
              <a:lnSpc>
                <a:spcPct val="100000"/>
              </a:lnSpc>
              <a:spcBef>
                <a:spcPts val="600"/>
              </a:spcBef>
            </a:pPr>
            <a:r>
              <a:rPr lang="en-US" altLang="zh-CN" sz="2600" dirty="0">
                <a:solidFill>
                  <a:schemeClr val="accent1"/>
                </a:solidFill>
                <a:latin typeface="Arial" panose="020B0604020202020204" pitchFamily="34" charset="0"/>
                <a:cs typeface="Arial" panose="020B0604020202020204" pitchFamily="34" charset="0"/>
              </a:rPr>
              <a:t>where </a:t>
            </a:r>
            <a:r>
              <a:rPr lang="en-US" altLang="zh-CN" sz="2600" i="1" dirty="0">
                <a:solidFill>
                  <a:schemeClr val="accent1"/>
                </a:solidFill>
                <a:latin typeface="Times New Roman" panose="02020603050405020304" pitchFamily="18" charset="0"/>
                <a:cs typeface="Times New Roman" panose="02020603050405020304" pitchFamily="18" charset="0"/>
              </a:rPr>
              <a:t>D</a:t>
            </a:r>
            <a:r>
              <a:rPr lang="en-US" altLang="zh-CN" sz="2600" baseline="-25000" dirty="0">
                <a:solidFill>
                  <a:schemeClr val="accent1"/>
                </a:solidFill>
                <a:latin typeface="Times New Roman" panose="02020603050405020304" pitchFamily="18" charset="0"/>
                <a:cs typeface="Times New Roman" panose="02020603050405020304" pitchFamily="18" charset="0"/>
              </a:rPr>
              <a:t>0</a:t>
            </a:r>
            <a:r>
              <a:rPr lang="en-US" altLang="zh-CN" sz="2600" dirty="0">
                <a:solidFill>
                  <a:schemeClr val="accent1"/>
                </a:solidFill>
                <a:latin typeface="Arial" panose="020B0604020202020204" pitchFamily="34" charset="0"/>
                <a:cs typeface="Arial" panose="020B0604020202020204" pitchFamily="34" charset="0"/>
              </a:rPr>
              <a:t> is the </a:t>
            </a:r>
            <a:r>
              <a:rPr lang="en-US" altLang="zh-CN" sz="2600" i="1" dirty="0">
                <a:solidFill>
                  <a:schemeClr val="accent1"/>
                </a:solidFill>
                <a:latin typeface="Arial" panose="020B0604020202020204" pitchFamily="34" charset="0"/>
                <a:cs typeface="Arial" panose="020B0604020202020204" pitchFamily="34" charset="0"/>
              </a:rPr>
              <a:t>cutoff frequency</a:t>
            </a:r>
            <a:r>
              <a:rPr lang="en-US" altLang="zh-CN" sz="2600" dirty="0">
                <a:solidFill>
                  <a:schemeClr val="accent1"/>
                </a:solidFill>
                <a:latin typeface="Arial" panose="020B0604020202020204" pitchFamily="34" charset="0"/>
                <a:cs typeface="Arial" panose="020B0604020202020204" pitchFamily="34" charset="0"/>
              </a:rPr>
              <a:t> from the origin</a:t>
            </a:r>
          </a:p>
        </p:txBody>
      </p:sp>
      <p:graphicFrame>
        <p:nvGraphicFramePr>
          <p:cNvPr id="9" name="对象 8"/>
          <p:cNvGraphicFramePr>
            <a:graphicFrameLocks noChangeAspect="1"/>
          </p:cNvGraphicFramePr>
          <p:nvPr>
            <p:extLst>
              <p:ext uri="{D42A27DB-BD31-4B8C-83A1-F6EECF244321}">
                <p14:modId xmlns:p14="http://schemas.microsoft.com/office/powerpoint/2010/main" val="1415677479"/>
              </p:ext>
            </p:extLst>
          </p:nvPr>
        </p:nvGraphicFramePr>
        <p:xfrm>
          <a:off x="3006725" y="2387600"/>
          <a:ext cx="3132138" cy="596900"/>
        </p:xfrm>
        <a:graphic>
          <a:graphicData uri="http://schemas.openxmlformats.org/presentationml/2006/ole">
            <mc:AlternateContent xmlns:mc="http://schemas.openxmlformats.org/markup-compatibility/2006">
              <mc:Choice xmlns:v="urn:schemas-microsoft-com:vml" Requires="v">
                <p:oleObj spid="_x0000_s61465" name="Equation" r:id="rId5" imgW="1803240" imgH="342720" progId="Equation.DSMT4">
                  <p:embed/>
                </p:oleObj>
              </mc:Choice>
              <mc:Fallback>
                <p:oleObj name="Equation" r:id="rId5" imgW="1803240" imgH="342720" progId="Equation.DSMT4">
                  <p:embed/>
                  <p:pic>
                    <p:nvPicPr>
                      <p:cNvPr id="2" name="对象 1"/>
                      <p:cNvPicPr/>
                      <p:nvPr/>
                    </p:nvPicPr>
                    <p:blipFill>
                      <a:blip r:embed="rId6"/>
                      <a:stretch>
                        <a:fillRect/>
                      </a:stretch>
                    </p:blipFill>
                    <p:spPr>
                      <a:xfrm>
                        <a:off x="3006725" y="2387600"/>
                        <a:ext cx="3132138" cy="596900"/>
                      </a:xfrm>
                      <a:prstGeom prst="rect">
                        <a:avLst/>
                      </a:prstGeom>
                    </p:spPr>
                  </p:pic>
                </p:oleObj>
              </mc:Fallback>
            </mc:AlternateContent>
          </a:graphicData>
        </a:graphic>
      </p:graphicFrame>
    </p:spTree>
    <p:extLst>
      <p:ext uri="{BB962C8B-B14F-4D97-AF65-F5344CB8AC3E}">
        <p14:creationId xmlns:p14="http://schemas.microsoft.com/office/powerpoint/2010/main" val="3790764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 Image Smoothing Using Frequency Domain</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Filters</a:t>
            </a:r>
            <a:endParaRPr lang="en-US" sz="2800" dirty="0"/>
          </a:p>
        </p:txBody>
      </p:sp>
      <p:sp>
        <p:nvSpPr>
          <p:cNvPr id="3" name="矩形 2"/>
          <p:cNvSpPr/>
          <p:nvPr/>
        </p:nvSpPr>
        <p:spPr>
          <a:xfrm>
            <a:off x="484499" y="1668688"/>
            <a:ext cx="6479659" cy="523220"/>
          </a:xfrm>
          <a:prstGeom prst="rect">
            <a:avLst/>
          </a:prstGeom>
        </p:spPr>
        <p:txBody>
          <a:bodyPr wrap="none">
            <a:spAutoFit/>
          </a:bodyPr>
          <a:lstStyle/>
          <a:p>
            <a:pPr>
              <a:lnSpc>
                <a:spcPct val="100000"/>
              </a:lnSpc>
              <a:spcBef>
                <a:spcPts val="600"/>
              </a:spcBef>
            </a:pPr>
            <a:r>
              <a:rPr lang="en-US" altLang="zh-CN" sz="2800" dirty="0">
                <a:solidFill>
                  <a:schemeClr val="accent1"/>
                </a:solidFill>
                <a:latin typeface="Arial" panose="020B0604020202020204" pitchFamily="34" charset="0"/>
                <a:cs typeface="Arial" panose="020B0604020202020204" pitchFamily="34" charset="0"/>
              </a:rPr>
              <a:t>4.8.3 Gaussian </a:t>
            </a:r>
            <a:r>
              <a:rPr lang="en-US" altLang="zh-CN" sz="2800" dirty="0" err="1">
                <a:solidFill>
                  <a:schemeClr val="accent1"/>
                </a:solidFill>
                <a:latin typeface="Arial" panose="020B0604020202020204" pitchFamily="34" charset="0"/>
                <a:cs typeface="Arial" panose="020B0604020202020204" pitchFamily="34" charset="0"/>
              </a:rPr>
              <a:t>Lowpass</a:t>
            </a:r>
            <a:r>
              <a:rPr lang="en-US" altLang="zh-CN" sz="2800" dirty="0">
                <a:solidFill>
                  <a:schemeClr val="accent1"/>
                </a:solidFill>
                <a:latin typeface="Arial" panose="020B0604020202020204" pitchFamily="34" charset="0"/>
                <a:cs typeface="Arial" panose="020B0604020202020204" pitchFamily="34" charset="0"/>
              </a:rPr>
              <a:t> Filters (GLPF)</a:t>
            </a:r>
          </a:p>
        </p:txBody>
      </p:sp>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002" t="2671" r="1147" b="27529"/>
          <a:stretch/>
        </p:blipFill>
        <p:spPr bwMode="auto">
          <a:xfrm>
            <a:off x="70727" y="2312135"/>
            <a:ext cx="9002545" cy="27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p:cNvSpPr txBox="1"/>
          <p:nvPr/>
        </p:nvSpPr>
        <p:spPr>
          <a:xfrm>
            <a:off x="70726" y="5451414"/>
            <a:ext cx="9002545"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4.47 </a:t>
            </a:r>
            <a:r>
              <a:rPr lang="en-US" sz="2400" dirty="0" smtClean="0">
                <a:latin typeface="Arial" panose="020B0604020202020204" pitchFamily="34" charset="0"/>
                <a:cs typeface="Arial" panose="020B0604020202020204" pitchFamily="34" charset="0"/>
              </a:rPr>
              <a:t>(a) </a:t>
            </a:r>
            <a:r>
              <a:rPr lang="en-US" altLang="zh-CN" sz="2400" dirty="0" smtClean="0">
                <a:latin typeface="Arial" panose="020B0604020202020204" pitchFamily="34" charset="0"/>
                <a:cs typeface="Arial" panose="020B0604020202020204" pitchFamily="34" charset="0"/>
              </a:rPr>
              <a:t>Perspective plot of a GLPF transfer function. </a:t>
            </a:r>
          </a:p>
          <a:p>
            <a:r>
              <a:rPr lang="en-US" altLang="zh-CN" sz="2400" dirty="0" smtClean="0">
                <a:latin typeface="Arial" panose="020B0604020202020204" pitchFamily="34" charset="0"/>
                <a:cs typeface="Arial" panose="020B0604020202020204" pitchFamily="34" charset="0"/>
              </a:rPr>
              <a:t>(b) Filter displayed as an image. (c) Filter radial cross sections for various values of </a:t>
            </a:r>
            <a:r>
              <a:rPr lang="en-US" altLang="zh-CN" sz="2400" i="1" dirty="0" smtClean="0">
                <a:latin typeface="Times New Roman" panose="02020603050405020304" pitchFamily="18" charset="0"/>
                <a:cs typeface="Times New Roman" panose="02020603050405020304" pitchFamily="18" charset="0"/>
              </a:rPr>
              <a:t>D</a:t>
            </a:r>
            <a:r>
              <a:rPr lang="en-US" altLang="zh-CN" sz="2400" baseline="-25000" dirty="0" smtClean="0">
                <a:latin typeface="Times New Roman" panose="02020603050405020304" pitchFamily="18" charset="0"/>
                <a:cs typeface="Times New Roman" panose="02020603050405020304" pitchFamily="18" charset="0"/>
              </a:rPr>
              <a:t>0</a:t>
            </a:r>
            <a:r>
              <a:rPr lang="en-US" altLang="zh-CN"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2017" b="22256"/>
          <a:stretch/>
        </p:blipFill>
        <p:spPr bwMode="auto">
          <a:xfrm>
            <a:off x="70727" y="5120911"/>
            <a:ext cx="929318" cy="33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6961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6200"/>
            <a:ext cx="91440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19" r="94002" b="14497"/>
          <a:stretch/>
        </p:blipFill>
        <p:spPr bwMode="auto">
          <a:xfrm>
            <a:off x="4638675" y="76200"/>
            <a:ext cx="722461" cy="105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文本框 27"/>
          <p:cNvSpPr txBox="1"/>
          <p:nvPr/>
        </p:nvSpPr>
        <p:spPr>
          <a:xfrm>
            <a:off x="4638675" y="1130700"/>
            <a:ext cx="4438650" cy="4401205"/>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4.48</a:t>
            </a:r>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(a) Original image</a:t>
            </a:r>
            <a:r>
              <a:rPr lang="en-US" altLang="zh-CN"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(b) - (f) Results of filtering using GLPFs with cutoff frequencies set at radii values of 5, 15, 30, 80, and 230, as shown in Fig. 4.41(b).</a:t>
            </a:r>
          </a:p>
          <a:p>
            <a:r>
              <a:rPr lang="en-US" sz="2800" dirty="0" smtClean="0">
                <a:solidFill>
                  <a:schemeClr val="accent1"/>
                </a:solidFill>
                <a:latin typeface="Arial" panose="020B0604020202020204" pitchFamily="34" charset="0"/>
                <a:cs typeface="Arial" panose="020B0604020202020204" pitchFamily="34" charset="0"/>
              </a:rPr>
              <a:t>Compare with Fig. 4.42 and </a:t>
            </a:r>
            <a:r>
              <a:rPr lang="en-US" sz="2800" dirty="0" smtClean="0">
                <a:solidFill>
                  <a:schemeClr val="accent1"/>
                </a:solidFill>
                <a:latin typeface="Arial" panose="020B0604020202020204" pitchFamily="34" charset="0"/>
                <a:cs typeface="Arial" panose="020B0604020202020204" pitchFamily="34" charset="0"/>
                <a:hlinkClick r:id="rId3" action="ppaction://hlinksldjump"/>
              </a:rPr>
              <a:t>Fig. 4.45</a:t>
            </a:r>
            <a:r>
              <a:rPr lang="en-US" sz="2800" dirty="0" smtClean="0">
                <a:solidFill>
                  <a:schemeClr val="accent1"/>
                </a:solidFill>
                <a:latin typeface="Arial" panose="020B0604020202020204" pitchFamily="34" charset="0"/>
                <a:cs typeface="Arial" panose="020B0604020202020204" pitchFamily="34" charset="0"/>
              </a:rPr>
              <a:t>.</a:t>
            </a:r>
            <a:endParaRPr lang="en-US" sz="2800" dirty="0">
              <a:solidFill>
                <a:schemeClr val="accent1"/>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840" t="286" r="8761" b="7307"/>
          <a:stretch/>
        </p:blipFill>
        <p:spPr bwMode="auto">
          <a:xfrm>
            <a:off x="118649" y="76200"/>
            <a:ext cx="4401378" cy="664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793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4.8.2 Image smoothing with a GLPF</a:t>
            </a:r>
            <a:endParaRPr lang="en-US" sz="2800" dirty="0"/>
          </a:p>
        </p:txBody>
      </p:sp>
      <p:pic>
        <p:nvPicPr>
          <p:cNvPr id="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0754" t="1898" r="841" b="1626"/>
          <a:stretch/>
        </p:blipFill>
        <p:spPr bwMode="auto">
          <a:xfrm>
            <a:off x="714283" y="1610865"/>
            <a:ext cx="7715433" cy="398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44387" y="5530763"/>
            <a:ext cx="9055223"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4.49 </a:t>
            </a:r>
            <a:r>
              <a:rPr lang="en-US" sz="2400" dirty="0" smtClean="0">
                <a:latin typeface="Arial" panose="020B0604020202020204" pitchFamily="34" charset="0"/>
                <a:cs typeface="Arial" panose="020B0604020202020204" pitchFamily="34" charset="0"/>
              </a:rPr>
              <a:t>(a) Sample text of poor resolution (note broken characters in magnified view). </a:t>
            </a:r>
            <a:r>
              <a:rPr lang="en-US" altLang="zh-CN" sz="2400" dirty="0" smtClean="0">
                <a:latin typeface="Arial" panose="020B0604020202020204" pitchFamily="34" charset="0"/>
                <a:cs typeface="Arial" panose="020B0604020202020204" pitchFamily="34" charset="0"/>
              </a:rPr>
              <a:t>(b) Result of filtering with a GLPF (broken character segments were joined).</a:t>
            </a:r>
            <a:endParaRPr lang="en-US" sz="2400" dirty="0">
              <a:latin typeface="Arial" panose="020B0604020202020204" pitchFamily="34" charset="0"/>
              <a:cs typeface="Arial" panose="020B0604020202020204" pitchFamily="34" charset="0"/>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4462" b="22420"/>
          <a:stretch/>
        </p:blipFill>
        <p:spPr bwMode="auto">
          <a:xfrm>
            <a:off x="159666" y="5168835"/>
            <a:ext cx="668715" cy="36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7230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3399" y="5424257"/>
            <a:ext cx="7397202"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4.50 </a:t>
            </a:r>
            <a:r>
              <a:rPr lang="en-US" sz="2400" dirty="0" smtClean="0">
                <a:latin typeface="Arial" panose="020B0604020202020204" pitchFamily="34" charset="0"/>
                <a:cs typeface="Arial" panose="020B0604020202020204" pitchFamily="34" charset="0"/>
              </a:rPr>
              <a:t>(a) Original image (1028 x 732 pixels). (b) Result of filtering with a GLPF with </a:t>
            </a:r>
            <a:r>
              <a:rPr lang="en-US" sz="2400" i="1" dirty="0" smtClean="0">
                <a:latin typeface="Times New Roman" panose="02020603050405020304" pitchFamily="18" charset="0"/>
                <a:cs typeface="Times New Roman" panose="02020603050405020304" pitchFamily="18" charset="0"/>
              </a:rPr>
              <a:t>D</a:t>
            </a:r>
            <a:r>
              <a:rPr lang="en-US" sz="2400" baseline="-25000" dirty="0" smtClean="0">
                <a:latin typeface="Times New Roman" panose="02020603050405020304" pitchFamily="18" charset="0"/>
                <a:cs typeface="Times New Roman" panose="02020603050405020304" pitchFamily="18" charset="0"/>
              </a:rPr>
              <a:t>0</a:t>
            </a:r>
            <a:r>
              <a:rPr lang="en-US" sz="2400" dirty="0" smtClean="0">
                <a:latin typeface="Arial" panose="020B0604020202020204" pitchFamily="34" charset="0"/>
                <a:cs typeface="Arial" panose="020B0604020202020204" pitchFamily="34" charset="0"/>
              </a:rPr>
              <a:t> = 100.</a:t>
            </a:r>
          </a:p>
          <a:p>
            <a:r>
              <a:rPr lang="en-US" sz="2400" dirty="0" smtClean="0">
                <a:latin typeface="Arial" panose="020B0604020202020204" pitchFamily="34" charset="0"/>
                <a:cs typeface="Arial" panose="020B0604020202020204" pitchFamily="34" charset="0"/>
              </a:rPr>
              <a:t>(c) Result of filtering with a GLPF with </a:t>
            </a:r>
            <a:r>
              <a:rPr lang="en-US" sz="2400" i="1" dirty="0">
                <a:latin typeface="Times New Roman" panose="02020603050405020304" pitchFamily="18" charset="0"/>
                <a:cs typeface="Times New Roman" panose="02020603050405020304" pitchFamily="18" charset="0"/>
              </a:rPr>
              <a:t>D</a:t>
            </a:r>
            <a:r>
              <a:rPr lang="en-US" sz="2400" baseline="-25000" dirty="0">
                <a:latin typeface="Times New Roman" panose="02020603050405020304" pitchFamily="18" charset="0"/>
                <a:cs typeface="Times New Roman" panose="02020603050405020304" pitchFamily="18" charset="0"/>
              </a:rPr>
              <a:t>0 </a:t>
            </a:r>
            <a:r>
              <a:rPr lang="en-US" sz="2400" dirty="0" smtClean="0">
                <a:latin typeface="Arial" panose="020B0604020202020204" pitchFamily="34" charset="0"/>
                <a:cs typeface="Arial" panose="020B0604020202020204" pitchFamily="34" charset="0"/>
              </a:rPr>
              <a:t>= 80.</a:t>
            </a:r>
            <a:endParaRPr lang="en-US" sz="2400" dirty="0">
              <a:latin typeface="Arial" panose="020B0604020202020204" pitchFamily="34" charset="0"/>
              <a:cs typeface="Arial" panose="020B0604020202020204" pitchFamily="34" charset="0"/>
            </a:endParaRPr>
          </a:p>
        </p:txBody>
      </p:sp>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54" t="334" r="829" b="18666"/>
          <a:stretch/>
        </p:blipFill>
        <p:spPr bwMode="auto">
          <a:xfrm>
            <a:off x="873399" y="758348"/>
            <a:ext cx="7397202" cy="459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2017" b="22256"/>
          <a:stretch/>
        </p:blipFill>
        <p:spPr bwMode="auto">
          <a:xfrm>
            <a:off x="873399" y="5042517"/>
            <a:ext cx="1068995" cy="3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6109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4.8.2 Image smoothing with a GLPF</a:t>
            </a:r>
            <a:endParaRPr lang="en-US" sz="2800" dirty="0"/>
          </a:p>
        </p:txBody>
      </p:sp>
      <p:sp>
        <p:nvSpPr>
          <p:cNvPr id="7" name="文本框 6"/>
          <p:cNvSpPr txBox="1"/>
          <p:nvPr/>
        </p:nvSpPr>
        <p:spPr>
          <a:xfrm>
            <a:off x="68564" y="5290505"/>
            <a:ext cx="9006869"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4.51 </a:t>
            </a:r>
            <a:r>
              <a:rPr lang="en-US" sz="2400" dirty="0" smtClean="0">
                <a:latin typeface="Arial" panose="020B0604020202020204" pitchFamily="34" charset="0"/>
                <a:cs typeface="Arial" panose="020B0604020202020204" pitchFamily="34" charset="0"/>
              </a:rPr>
              <a:t>(a) Image showing prominent scan lines. (b) Result of filtering using a GLPF with </a:t>
            </a:r>
            <a:r>
              <a:rPr lang="en-US" sz="2400" i="1" dirty="0" smtClean="0">
                <a:latin typeface="Times New Roman" panose="02020603050405020304" pitchFamily="18" charset="0"/>
                <a:cs typeface="Times New Roman" panose="02020603050405020304" pitchFamily="18" charset="0"/>
              </a:rPr>
              <a:t>D</a:t>
            </a:r>
            <a:r>
              <a:rPr lang="en-US" sz="2400" baseline="-25000" dirty="0" smtClean="0">
                <a:latin typeface="Times New Roman" panose="02020603050405020304" pitchFamily="18" charset="0"/>
                <a:cs typeface="Times New Roman" panose="02020603050405020304" pitchFamily="18" charset="0"/>
              </a:rPr>
              <a:t>0</a:t>
            </a:r>
            <a:r>
              <a:rPr lang="en-US" sz="2400" dirty="0" smtClean="0">
                <a:latin typeface="Arial" panose="020B0604020202020204" pitchFamily="34" charset="0"/>
                <a:cs typeface="Arial" panose="020B0604020202020204" pitchFamily="34" charset="0"/>
              </a:rPr>
              <a:t> = 30. (c) Result of using a GLPF with </a:t>
            </a:r>
            <a:r>
              <a:rPr lang="en-US" sz="2400" i="1" dirty="0">
                <a:latin typeface="Times New Roman" panose="02020603050405020304" pitchFamily="18" charset="0"/>
                <a:cs typeface="Times New Roman" panose="02020603050405020304" pitchFamily="18" charset="0"/>
              </a:rPr>
              <a:t>D</a:t>
            </a:r>
            <a:r>
              <a:rPr lang="en-US" sz="2400" baseline="-25000" dirty="0">
                <a:latin typeface="Times New Roman" panose="02020603050405020304" pitchFamily="18" charset="0"/>
                <a:cs typeface="Times New Roman" panose="02020603050405020304" pitchFamily="18" charset="0"/>
              </a:rPr>
              <a:t>0 </a:t>
            </a:r>
            <a:r>
              <a:rPr lang="en-US" sz="2400" dirty="0" smtClean="0">
                <a:latin typeface="Arial" panose="020B0604020202020204" pitchFamily="34" charset="0"/>
                <a:cs typeface="Arial" panose="020B0604020202020204" pitchFamily="34" charset="0"/>
              </a:rPr>
              <a:t>= 10.</a:t>
            </a:r>
            <a:endParaRPr lang="en-US" sz="2400" dirty="0">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73578" r="92017" b="22256"/>
          <a:stretch/>
        </p:blipFill>
        <p:spPr bwMode="auto">
          <a:xfrm>
            <a:off x="130708" y="4958644"/>
            <a:ext cx="929318" cy="33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23" r="703" b="26559"/>
          <a:stretch/>
        </p:blipFill>
        <p:spPr bwMode="auto">
          <a:xfrm>
            <a:off x="68565" y="1851747"/>
            <a:ext cx="9006869" cy="2958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43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4.9 Image Sharpening Using Frequency Domain</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Filters</a:t>
            </a:r>
            <a:endParaRPr lang="en-US" sz="2800" dirty="0"/>
          </a:p>
        </p:txBody>
      </p:sp>
      <p:graphicFrame>
        <p:nvGraphicFramePr>
          <p:cNvPr id="2" name="对象 1"/>
          <p:cNvGraphicFramePr>
            <a:graphicFrameLocks noChangeAspect="1"/>
          </p:cNvGraphicFramePr>
          <p:nvPr>
            <p:extLst>
              <p:ext uri="{D42A27DB-BD31-4B8C-83A1-F6EECF244321}">
                <p14:modId xmlns:p14="http://schemas.microsoft.com/office/powerpoint/2010/main" val="1943915236"/>
              </p:ext>
            </p:extLst>
          </p:nvPr>
        </p:nvGraphicFramePr>
        <p:xfrm>
          <a:off x="2586037" y="3955293"/>
          <a:ext cx="3971925" cy="1103312"/>
        </p:xfrm>
        <a:graphic>
          <a:graphicData uri="http://schemas.openxmlformats.org/presentationml/2006/ole">
            <mc:AlternateContent xmlns:mc="http://schemas.openxmlformats.org/markup-compatibility/2006">
              <mc:Choice xmlns:v="urn:schemas-microsoft-com:vml" Requires="v">
                <p:oleObj spid="_x0000_s62488" name="Equation" r:id="rId3" imgW="2286000" imgH="634680" progId="Equation.DSMT4">
                  <p:embed/>
                </p:oleObj>
              </mc:Choice>
              <mc:Fallback>
                <p:oleObj name="Equation" r:id="rId3" imgW="2286000" imgH="634680" progId="Equation.DSMT4">
                  <p:embed/>
                  <p:pic>
                    <p:nvPicPr>
                      <p:cNvPr id="2" name="对象 1"/>
                      <p:cNvPicPr/>
                      <p:nvPr/>
                    </p:nvPicPr>
                    <p:blipFill>
                      <a:blip r:embed="rId4"/>
                      <a:stretch>
                        <a:fillRect/>
                      </a:stretch>
                    </p:blipFill>
                    <p:spPr>
                      <a:xfrm>
                        <a:off x="2586037" y="3955293"/>
                        <a:ext cx="3971925" cy="1103312"/>
                      </a:xfrm>
                      <a:prstGeom prst="rect">
                        <a:avLst/>
                      </a:prstGeom>
                    </p:spPr>
                  </p:pic>
                </p:oleObj>
              </mc:Fallback>
            </mc:AlternateContent>
          </a:graphicData>
        </a:graphic>
      </p:graphicFrame>
      <p:sp>
        <p:nvSpPr>
          <p:cNvPr id="12" name="文本框 11"/>
          <p:cNvSpPr txBox="1"/>
          <p:nvPr/>
        </p:nvSpPr>
        <p:spPr>
          <a:xfrm>
            <a:off x="7766206" y="4260727"/>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(4.9-2)</a:t>
            </a:r>
            <a:endParaRPr lang="en-US" sz="2600" dirty="0">
              <a:latin typeface="Times New Roman" panose="02020603050405020304" pitchFamily="18" charset="0"/>
              <a:cs typeface="Times New Roman" panose="02020603050405020304" pitchFamily="18" charset="0"/>
            </a:endParaRPr>
          </a:p>
        </p:txBody>
      </p:sp>
      <p:sp>
        <p:nvSpPr>
          <p:cNvPr id="3" name="矩形 2"/>
          <p:cNvSpPr/>
          <p:nvPr/>
        </p:nvSpPr>
        <p:spPr>
          <a:xfrm>
            <a:off x="494024" y="1654942"/>
            <a:ext cx="3069495"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A highpass filter</a:t>
            </a:r>
          </a:p>
        </p:txBody>
      </p:sp>
      <p:sp>
        <p:nvSpPr>
          <p:cNvPr id="14" name="矩形 13"/>
          <p:cNvSpPr/>
          <p:nvPr/>
        </p:nvSpPr>
        <p:spPr>
          <a:xfrm>
            <a:off x="494024" y="3274367"/>
            <a:ext cx="4968027"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Ideal highpass </a:t>
            </a:r>
            <a:r>
              <a:rPr lang="en-US" altLang="zh-CN" sz="2800" dirty="0">
                <a:solidFill>
                  <a:schemeClr val="accent1"/>
                </a:solidFill>
                <a:latin typeface="Arial" panose="020B0604020202020204" pitchFamily="34" charset="0"/>
                <a:cs typeface="Arial" panose="020B0604020202020204" pitchFamily="34" charset="0"/>
              </a:rPr>
              <a:t>filters (</a:t>
            </a:r>
            <a:r>
              <a:rPr lang="en-US" altLang="zh-CN" sz="2800" dirty="0" smtClean="0">
                <a:solidFill>
                  <a:schemeClr val="accent1"/>
                </a:solidFill>
                <a:latin typeface="Arial" panose="020B0604020202020204" pitchFamily="34" charset="0"/>
                <a:cs typeface="Arial" panose="020B0604020202020204" pitchFamily="34" charset="0"/>
              </a:rPr>
              <a:t>IHPF</a:t>
            </a:r>
            <a:r>
              <a:rPr lang="en-US" altLang="zh-CN" sz="2800" dirty="0">
                <a:solidFill>
                  <a:schemeClr val="accent1"/>
                </a:solidFill>
                <a:latin typeface="Arial" panose="020B0604020202020204" pitchFamily="34" charset="0"/>
                <a:cs typeface="Arial" panose="020B0604020202020204" pitchFamily="34" charset="0"/>
              </a:rPr>
              <a:t>)</a:t>
            </a:r>
          </a:p>
        </p:txBody>
      </p:sp>
      <p:graphicFrame>
        <p:nvGraphicFramePr>
          <p:cNvPr id="16" name="对象 15"/>
          <p:cNvGraphicFramePr>
            <a:graphicFrameLocks noChangeAspect="1"/>
          </p:cNvGraphicFramePr>
          <p:nvPr>
            <p:extLst>
              <p:ext uri="{D42A27DB-BD31-4B8C-83A1-F6EECF244321}">
                <p14:modId xmlns:p14="http://schemas.microsoft.com/office/powerpoint/2010/main" val="2431653689"/>
              </p:ext>
            </p:extLst>
          </p:nvPr>
        </p:nvGraphicFramePr>
        <p:xfrm>
          <a:off x="2817812" y="2401778"/>
          <a:ext cx="3508375" cy="485775"/>
        </p:xfrm>
        <a:graphic>
          <a:graphicData uri="http://schemas.openxmlformats.org/presentationml/2006/ole">
            <mc:AlternateContent xmlns:mc="http://schemas.openxmlformats.org/markup-compatibility/2006">
              <mc:Choice xmlns:v="urn:schemas-microsoft-com:vml" Requires="v">
                <p:oleObj spid="_x0000_s62489" name="Equation" r:id="rId5" imgW="2019240" imgH="279360" progId="Equation.DSMT4">
                  <p:embed/>
                </p:oleObj>
              </mc:Choice>
              <mc:Fallback>
                <p:oleObj name="Equation" r:id="rId5" imgW="2019240" imgH="279360" progId="Equation.DSMT4">
                  <p:embed/>
                  <p:pic>
                    <p:nvPicPr>
                      <p:cNvPr id="16" name="对象 15"/>
                      <p:cNvPicPr/>
                      <p:nvPr/>
                    </p:nvPicPr>
                    <p:blipFill>
                      <a:blip r:embed="rId6"/>
                      <a:stretch>
                        <a:fillRect/>
                      </a:stretch>
                    </p:blipFill>
                    <p:spPr>
                      <a:xfrm>
                        <a:off x="2817812" y="2401778"/>
                        <a:ext cx="3508375" cy="485775"/>
                      </a:xfrm>
                      <a:prstGeom prst="rect">
                        <a:avLst/>
                      </a:prstGeom>
                    </p:spPr>
                  </p:pic>
                </p:oleObj>
              </mc:Fallback>
            </mc:AlternateContent>
          </a:graphicData>
        </a:graphic>
      </p:graphicFrame>
      <p:sp>
        <p:nvSpPr>
          <p:cNvPr id="18" name="文本框 17"/>
          <p:cNvSpPr txBox="1"/>
          <p:nvPr/>
        </p:nvSpPr>
        <p:spPr>
          <a:xfrm>
            <a:off x="7766205" y="2395110"/>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(4.9-1)</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11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Impulse train (</a:t>
            </a:r>
            <a:r>
              <a:rPr lang="zh-CN" altLang="en-US" sz="2800" dirty="0" smtClean="0">
                <a:solidFill>
                  <a:schemeClr val="accent1"/>
                </a:solidFill>
                <a:latin typeface="+mn-ea"/>
                <a:cs typeface="Arial" panose="020B0604020202020204" pitchFamily="34" charset="0"/>
              </a:rPr>
              <a:t>脉冲序列</a:t>
            </a:r>
            <a:r>
              <a:rPr lang="en-US" sz="2800" dirty="0" smtClean="0">
                <a:solidFill>
                  <a:schemeClr val="accent1"/>
                </a:solidFill>
                <a:latin typeface="Arial" panose="020B0604020202020204" pitchFamily="34" charset="0"/>
                <a:cs typeface="Arial" panose="020B0604020202020204" pitchFamily="34" charset="0"/>
              </a:rPr>
              <a:t>)</a:t>
            </a:r>
          </a:p>
        </p:txBody>
      </p:sp>
      <p:sp>
        <p:nvSpPr>
          <p:cNvPr id="6" name="文本框 5"/>
          <p:cNvSpPr txBox="1"/>
          <p:nvPr/>
        </p:nvSpPr>
        <p:spPr>
          <a:xfrm>
            <a:off x="1999208" y="6042132"/>
            <a:ext cx="5145583" cy="492443"/>
          </a:xfrm>
          <a:prstGeom prst="rect">
            <a:avLst/>
          </a:prstGeom>
          <a:noFill/>
        </p:spPr>
        <p:txBody>
          <a:bodyPr wrap="square" rtlCol="0">
            <a:spAutoFit/>
          </a:bodyPr>
          <a:lstStyle/>
          <a:p>
            <a:pPr algn="ctr"/>
            <a:r>
              <a:rPr lang="en-US" sz="2600" b="1" dirty="0" smtClean="0">
                <a:latin typeface="Arial" panose="020B0604020202020204" pitchFamily="34" charset="0"/>
                <a:cs typeface="Arial" panose="020B0604020202020204" pitchFamily="34" charset="0"/>
              </a:rPr>
              <a:t>Figure 4.3</a:t>
            </a:r>
            <a:r>
              <a:rPr lang="en-US" sz="2600" dirty="0" smtClean="0">
                <a:latin typeface="Arial" panose="020B0604020202020204" pitchFamily="34" charset="0"/>
                <a:cs typeface="Arial" panose="020B0604020202020204" pitchFamily="34" charset="0"/>
              </a:rPr>
              <a:t> An impulse train</a:t>
            </a:r>
            <a:r>
              <a:rPr lang="en-US" sz="2600" dirty="0" smtClean="0">
                <a:latin typeface="Times New Roman" panose="02020603050405020304" pitchFamily="18" charset="0"/>
                <a:cs typeface="Times New Roman" panose="02020603050405020304" pitchFamily="18" charset="0"/>
              </a:rPr>
              <a:t>.</a:t>
            </a:r>
            <a:endParaRPr lang="en-US" sz="2600" dirty="0">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577" y="3117850"/>
            <a:ext cx="6816845" cy="292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2185859237"/>
              </p:ext>
            </p:extLst>
          </p:nvPr>
        </p:nvGraphicFramePr>
        <p:xfrm>
          <a:off x="2784475" y="2192338"/>
          <a:ext cx="3575050" cy="925512"/>
        </p:xfrm>
        <a:graphic>
          <a:graphicData uri="http://schemas.openxmlformats.org/presentationml/2006/ole">
            <mc:AlternateContent xmlns:mc="http://schemas.openxmlformats.org/markup-compatibility/2006">
              <mc:Choice xmlns:v="urn:schemas-microsoft-com:vml" Requires="v">
                <p:oleObj spid="_x0000_s4268" name="Equation" r:id="rId4" imgW="1765080" imgH="457200" progId="Equation.DSMT4">
                  <p:embed/>
                </p:oleObj>
              </mc:Choice>
              <mc:Fallback>
                <p:oleObj name="Equation" r:id="rId4" imgW="1765080" imgH="457200" progId="Equation.DSMT4">
                  <p:embed/>
                  <p:pic>
                    <p:nvPicPr>
                      <p:cNvPr id="0" name=""/>
                      <p:cNvPicPr/>
                      <p:nvPr/>
                    </p:nvPicPr>
                    <p:blipFill>
                      <a:blip r:embed="rId5"/>
                      <a:stretch>
                        <a:fillRect/>
                      </a:stretch>
                    </p:blipFill>
                    <p:spPr>
                      <a:xfrm>
                        <a:off x="2784475" y="2192338"/>
                        <a:ext cx="3575050" cy="925512"/>
                      </a:xfrm>
                      <a:prstGeom prst="rect">
                        <a:avLst/>
                      </a:prstGeom>
                    </p:spPr>
                  </p:pic>
                </p:oleObj>
              </mc:Fallback>
            </mc:AlternateContent>
          </a:graphicData>
        </a:graphic>
      </p:graphicFrame>
      <p:sp>
        <p:nvSpPr>
          <p:cNvPr id="8" name="文本框 7"/>
          <p:cNvSpPr txBox="1"/>
          <p:nvPr/>
        </p:nvSpPr>
        <p:spPr>
          <a:xfrm>
            <a:off x="7611804" y="2418594"/>
            <a:ext cx="1184940"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(4.2-14)</a:t>
            </a:r>
            <a:endParaRPr lang="en-US" sz="2400" dirty="0">
              <a:latin typeface="Times New Roman" panose="02020603050405020304" pitchFamily="18" charset="0"/>
              <a:cs typeface="Times New Roman" panose="02020603050405020304" pitchFamily="18" charset="0"/>
            </a:endParaRPr>
          </a:p>
        </p:txBody>
      </p:sp>
      <p:sp>
        <p:nvSpPr>
          <p:cNvPr id="9" name="标题 2"/>
          <p:cNvSpPr txBox="1">
            <a:spLocks/>
          </p:cNvSpPr>
          <p:nvPr/>
        </p:nvSpPr>
        <p:spPr>
          <a:xfrm>
            <a:off x="494024" y="745725"/>
            <a:ext cx="8372163" cy="8027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r>
              <a:rPr lang="en-US" altLang="zh-CN" sz="2800" dirty="0" smtClean="0">
                <a:latin typeface="Arial" panose="020B0604020202020204" pitchFamily="34" charset="0"/>
                <a:cs typeface="Arial" panose="020B0604020202020204" pitchFamily="34" charset="0"/>
              </a:rPr>
              <a:t>4.2.3 Impulses </a:t>
            </a:r>
            <a:r>
              <a:rPr lang="en-US" altLang="zh-CN" sz="2800" dirty="0">
                <a:latin typeface="Arial" panose="020B0604020202020204" pitchFamily="34" charset="0"/>
                <a:cs typeface="Arial" panose="020B0604020202020204" pitchFamily="34" charset="0"/>
              </a:rPr>
              <a:t>and Their Sifting Property</a:t>
            </a:r>
          </a:p>
        </p:txBody>
      </p:sp>
    </p:spTree>
    <p:extLst>
      <p:ext uri="{BB962C8B-B14F-4D97-AF65-F5344CB8AC3E}">
        <p14:creationId xmlns:p14="http://schemas.microsoft.com/office/powerpoint/2010/main" val="3034291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4.9 Image Sharpening Using Frequency Domain</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Filters</a:t>
            </a:r>
            <a:endParaRPr lang="en-US" sz="2800" dirty="0"/>
          </a:p>
        </p:txBody>
      </p:sp>
      <p:sp>
        <p:nvSpPr>
          <p:cNvPr id="20" name="矩形 19"/>
          <p:cNvSpPr/>
          <p:nvPr/>
        </p:nvSpPr>
        <p:spPr>
          <a:xfrm>
            <a:off x="494024" y="3589284"/>
            <a:ext cx="5886548"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Gaussian highpass </a:t>
            </a:r>
            <a:r>
              <a:rPr lang="en-US" altLang="zh-CN" sz="2800" dirty="0">
                <a:solidFill>
                  <a:schemeClr val="accent1"/>
                </a:solidFill>
                <a:latin typeface="Arial" panose="020B0604020202020204" pitchFamily="34" charset="0"/>
                <a:cs typeface="Arial" panose="020B0604020202020204" pitchFamily="34" charset="0"/>
              </a:rPr>
              <a:t>filters </a:t>
            </a:r>
            <a:r>
              <a:rPr lang="en-US" altLang="zh-CN" sz="2800" dirty="0" smtClean="0">
                <a:solidFill>
                  <a:schemeClr val="accent1"/>
                </a:solidFill>
                <a:latin typeface="Arial" panose="020B0604020202020204" pitchFamily="34" charset="0"/>
                <a:cs typeface="Arial" panose="020B0604020202020204" pitchFamily="34" charset="0"/>
              </a:rPr>
              <a:t>(GHPF</a:t>
            </a:r>
            <a:r>
              <a:rPr lang="en-US" altLang="zh-CN" sz="2800" dirty="0">
                <a:solidFill>
                  <a:schemeClr val="accent1"/>
                </a:solidFill>
                <a:latin typeface="Arial" panose="020B0604020202020204" pitchFamily="34" charset="0"/>
                <a:cs typeface="Arial" panose="020B0604020202020204" pitchFamily="34" charset="0"/>
              </a:rPr>
              <a:t>)</a:t>
            </a:r>
          </a:p>
        </p:txBody>
      </p:sp>
      <p:graphicFrame>
        <p:nvGraphicFramePr>
          <p:cNvPr id="21" name="对象 20"/>
          <p:cNvGraphicFramePr>
            <a:graphicFrameLocks noChangeAspect="1"/>
          </p:cNvGraphicFramePr>
          <p:nvPr>
            <p:extLst>
              <p:ext uri="{D42A27DB-BD31-4B8C-83A1-F6EECF244321}">
                <p14:modId xmlns:p14="http://schemas.microsoft.com/office/powerpoint/2010/main" val="1932725642"/>
              </p:ext>
            </p:extLst>
          </p:nvPr>
        </p:nvGraphicFramePr>
        <p:xfrm>
          <a:off x="2905125" y="4356410"/>
          <a:ext cx="3333750" cy="574675"/>
        </p:xfrm>
        <a:graphic>
          <a:graphicData uri="http://schemas.openxmlformats.org/presentationml/2006/ole">
            <mc:AlternateContent xmlns:mc="http://schemas.openxmlformats.org/markup-compatibility/2006">
              <mc:Choice xmlns:v="urn:schemas-microsoft-com:vml" Requires="v">
                <p:oleObj spid="_x0000_s43155" name="Equation" r:id="rId3" imgW="1917360" imgH="330120" progId="Equation.DSMT4">
                  <p:embed/>
                </p:oleObj>
              </mc:Choice>
              <mc:Fallback>
                <p:oleObj name="Equation" r:id="rId3" imgW="1917360" imgH="330120" progId="Equation.DSMT4">
                  <p:embed/>
                  <p:pic>
                    <p:nvPicPr>
                      <p:cNvPr id="2" name="对象 1"/>
                      <p:cNvPicPr/>
                      <p:nvPr/>
                    </p:nvPicPr>
                    <p:blipFill>
                      <a:blip r:embed="rId4"/>
                      <a:stretch>
                        <a:fillRect/>
                      </a:stretch>
                    </p:blipFill>
                    <p:spPr>
                      <a:xfrm>
                        <a:off x="2905125" y="4356410"/>
                        <a:ext cx="3333750" cy="574675"/>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4204674841"/>
              </p:ext>
            </p:extLst>
          </p:nvPr>
        </p:nvGraphicFramePr>
        <p:xfrm>
          <a:off x="2675731" y="2348387"/>
          <a:ext cx="3792537" cy="884237"/>
        </p:xfrm>
        <a:graphic>
          <a:graphicData uri="http://schemas.openxmlformats.org/presentationml/2006/ole">
            <mc:AlternateContent xmlns:mc="http://schemas.openxmlformats.org/markup-compatibility/2006">
              <mc:Choice xmlns:v="urn:schemas-microsoft-com:vml" Requires="v">
                <p:oleObj spid="_x0000_s43156" name="Equation" r:id="rId5" imgW="2184120" imgH="507960" progId="Equation.DSMT4">
                  <p:embed/>
                </p:oleObj>
              </mc:Choice>
              <mc:Fallback>
                <p:oleObj name="Equation" r:id="rId5" imgW="2184120" imgH="507960" progId="Equation.DSMT4">
                  <p:embed/>
                  <p:pic>
                    <p:nvPicPr>
                      <p:cNvPr id="2" name="对象 1"/>
                      <p:cNvPicPr/>
                      <p:nvPr/>
                    </p:nvPicPr>
                    <p:blipFill>
                      <a:blip r:embed="rId6"/>
                      <a:stretch>
                        <a:fillRect/>
                      </a:stretch>
                    </p:blipFill>
                    <p:spPr>
                      <a:xfrm>
                        <a:off x="2675731" y="2348387"/>
                        <a:ext cx="3792537" cy="884237"/>
                      </a:xfrm>
                      <a:prstGeom prst="rect">
                        <a:avLst/>
                      </a:prstGeom>
                    </p:spPr>
                  </p:pic>
                </p:oleObj>
              </mc:Fallback>
            </mc:AlternateContent>
          </a:graphicData>
        </a:graphic>
      </p:graphicFrame>
      <p:sp>
        <p:nvSpPr>
          <p:cNvPr id="23" name="文本框 22"/>
          <p:cNvSpPr txBox="1"/>
          <p:nvPr/>
        </p:nvSpPr>
        <p:spPr>
          <a:xfrm>
            <a:off x="7766206" y="2544285"/>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(4.9-3)</a:t>
            </a:r>
            <a:endParaRPr lang="en-US" sz="2600"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7766205" y="4397525"/>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(4.9-4)</a:t>
            </a:r>
            <a:endParaRPr lang="en-US" sz="2600" dirty="0">
              <a:latin typeface="Times New Roman" panose="02020603050405020304" pitchFamily="18" charset="0"/>
              <a:cs typeface="Times New Roman" panose="02020603050405020304" pitchFamily="18" charset="0"/>
            </a:endParaRPr>
          </a:p>
        </p:txBody>
      </p:sp>
      <p:sp>
        <p:nvSpPr>
          <p:cNvPr id="15" name="矩形 14"/>
          <p:cNvSpPr/>
          <p:nvPr/>
        </p:nvSpPr>
        <p:spPr>
          <a:xfrm>
            <a:off x="494024" y="1654942"/>
            <a:ext cx="6165470"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a:solidFill>
                  <a:schemeClr val="accent1"/>
                </a:solidFill>
                <a:latin typeface="Arial" panose="020B0604020202020204" pitchFamily="34" charset="0"/>
                <a:cs typeface="Arial" panose="020B0604020202020204" pitchFamily="34" charset="0"/>
              </a:rPr>
              <a:t>Butterworth </a:t>
            </a:r>
            <a:r>
              <a:rPr lang="en-US" altLang="zh-CN" sz="2800" dirty="0" err="1">
                <a:solidFill>
                  <a:schemeClr val="accent1"/>
                </a:solidFill>
                <a:latin typeface="Arial" panose="020B0604020202020204" pitchFamily="34" charset="0"/>
                <a:cs typeface="Arial" panose="020B0604020202020204" pitchFamily="34" charset="0"/>
              </a:rPr>
              <a:t>highpass</a:t>
            </a:r>
            <a:r>
              <a:rPr lang="en-US" altLang="zh-CN" sz="2800" dirty="0">
                <a:solidFill>
                  <a:schemeClr val="accent1"/>
                </a:solidFill>
                <a:latin typeface="Arial" panose="020B0604020202020204" pitchFamily="34" charset="0"/>
                <a:cs typeface="Arial" panose="020B0604020202020204" pitchFamily="34" charset="0"/>
              </a:rPr>
              <a:t> filters (BHPF)</a:t>
            </a:r>
          </a:p>
        </p:txBody>
      </p:sp>
    </p:spTree>
    <p:extLst>
      <p:ext uri="{BB962C8B-B14F-4D97-AF65-F5344CB8AC3E}">
        <p14:creationId xmlns:p14="http://schemas.microsoft.com/office/powerpoint/2010/main" val="14829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6200"/>
            <a:ext cx="91440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文本框 27"/>
          <p:cNvSpPr txBox="1"/>
          <p:nvPr/>
        </p:nvSpPr>
        <p:spPr>
          <a:xfrm>
            <a:off x="6972300" y="1032007"/>
            <a:ext cx="2105025" cy="5586145"/>
          </a:xfrm>
          <a:prstGeom prst="rect">
            <a:avLst/>
          </a:prstGeom>
          <a:noFill/>
        </p:spPr>
        <p:txBody>
          <a:bodyPr wrap="square" rtlCol="0">
            <a:spAutoFit/>
          </a:bodyPr>
          <a:lstStyle/>
          <a:p>
            <a:r>
              <a:rPr lang="en-US" sz="2100" b="1" dirty="0" smtClean="0">
                <a:latin typeface="Arial" panose="020B0604020202020204" pitchFamily="34" charset="0"/>
                <a:cs typeface="Arial" panose="020B0604020202020204" pitchFamily="34" charset="0"/>
              </a:rPr>
              <a:t>Figure 4.52</a:t>
            </a:r>
            <a:endParaRPr lang="en-US" sz="2100" dirty="0" smtClean="0">
              <a:latin typeface="Arial" panose="020B0604020202020204" pitchFamily="34" charset="0"/>
              <a:cs typeface="Arial" panose="020B0604020202020204" pitchFamily="34" charset="0"/>
            </a:endParaRPr>
          </a:p>
          <a:p>
            <a:r>
              <a:rPr lang="en-US" sz="2100" dirty="0" smtClean="0">
                <a:latin typeface="Arial" panose="020B0604020202020204" pitchFamily="34" charset="0"/>
                <a:cs typeface="Arial" panose="020B0604020202020204" pitchFamily="34" charset="0"/>
              </a:rPr>
              <a:t>Top row: Perspective plot, image representation, and cross section of a typical ideal highpass filter. Middle and bottom rows: The same sequence for typical Butterworth and Gaussian highpass filters.</a:t>
            </a:r>
            <a:endParaRPr lang="en-US" sz="2100" dirty="0">
              <a:latin typeface="Arial" panose="020B0604020202020204" pitchFamily="34" charset="0"/>
              <a:cs typeface="Arial" panose="020B0604020202020204" pitchFamily="34"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06" t="434" r="937" b="15472"/>
          <a:stretch/>
        </p:blipFill>
        <p:spPr bwMode="auto">
          <a:xfrm>
            <a:off x="47625" y="180975"/>
            <a:ext cx="6924675" cy="6437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52" t="86638" r="92029" b="6636"/>
          <a:stretch/>
        </p:blipFill>
        <p:spPr bwMode="auto">
          <a:xfrm>
            <a:off x="6972300" y="184196"/>
            <a:ext cx="741212" cy="72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2912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93" t="687" r="468" b="16458"/>
          <a:stretch/>
        </p:blipFill>
        <p:spPr bwMode="auto">
          <a:xfrm>
            <a:off x="505194" y="732755"/>
            <a:ext cx="8133612" cy="4769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39949" y="5521162"/>
            <a:ext cx="9064101"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4.53 </a:t>
            </a:r>
            <a:r>
              <a:rPr lang="en-US" sz="2400" dirty="0" smtClean="0">
                <a:latin typeface="Arial" panose="020B0604020202020204" pitchFamily="34" charset="0"/>
                <a:cs typeface="Arial" panose="020B0604020202020204" pitchFamily="34" charset="0"/>
              </a:rPr>
              <a:t>Spatial representation of typical (a) ideal, </a:t>
            </a:r>
          </a:p>
          <a:p>
            <a:r>
              <a:rPr lang="en-US" sz="2400" dirty="0" smtClean="0">
                <a:latin typeface="Arial" panose="020B0604020202020204" pitchFamily="34" charset="0"/>
                <a:cs typeface="Arial" panose="020B0604020202020204" pitchFamily="34" charset="0"/>
              </a:rPr>
              <a:t>(b) Butterworth, and (c) Gaussian frequency domain highpass filters, and corresponding gray-level profiles.</a:t>
            </a:r>
            <a:endParaRPr lang="en-US" sz="2400" dirty="0">
              <a:latin typeface="Arial" panose="020B0604020202020204" pitchFamily="34" charset="0"/>
              <a:cs typeface="Arial" panose="020B0604020202020204" pitchFamily="34" charset="0"/>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2017" b="22256"/>
          <a:stretch/>
        </p:blipFill>
        <p:spPr bwMode="auto">
          <a:xfrm>
            <a:off x="114576" y="5229102"/>
            <a:ext cx="929318" cy="33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807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50" y="4792974"/>
            <a:ext cx="8867775" cy="1815882"/>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4.54 </a:t>
            </a:r>
            <a:r>
              <a:rPr lang="en-US" sz="2800" dirty="0" smtClean="0">
                <a:latin typeface="Arial" panose="020B0604020202020204" pitchFamily="34" charset="0"/>
                <a:cs typeface="Arial" panose="020B0604020202020204" pitchFamily="34" charset="0"/>
              </a:rPr>
              <a:t>Results of ideal highpass filtering the image in Fig. 4.41(a) with </a:t>
            </a:r>
            <a:r>
              <a:rPr lang="en-US" sz="2800" i="1" dirty="0">
                <a:latin typeface="Times New Roman" panose="02020603050405020304" pitchFamily="18" charset="0"/>
                <a:cs typeface="Times New Roman" panose="02020603050405020304" pitchFamily="18" charset="0"/>
              </a:rPr>
              <a:t>D</a:t>
            </a:r>
            <a:r>
              <a:rPr lang="en-US" sz="2800" baseline="-25000" dirty="0">
                <a:latin typeface="Times New Roman" panose="02020603050405020304" pitchFamily="18" charset="0"/>
                <a:cs typeface="Times New Roman" panose="02020603050405020304" pitchFamily="18" charset="0"/>
              </a:rPr>
              <a:t>0 </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15, 30, and 80, respectively. Problems with ringing are quite evident in (a) and (b). </a:t>
            </a:r>
            <a:endParaRPr lang="en-US" sz="2800" dirty="0">
              <a:latin typeface="Arial" panose="020B0604020202020204" pitchFamily="34" charset="0"/>
              <a:cs typeface="Arial" panose="020B0604020202020204" pitchFamily="34"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73578" r="92017" b="22256"/>
          <a:stretch/>
        </p:blipFill>
        <p:spPr bwMode="auto">
          <a:xfrm>
            <a:off x="146573" y="4483027"/>
            <a:ext cx="1069541" cy="381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83" t="1166" r="832" b="26021"/>
          <a:stretch/>
        </p:blipFill>
        <p:spPr bwMode="auto">
          <a:xfrm>
            <a:off x="66675" y="1410612"/>
            <a:ext cx="901065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4665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7150" y="4792974"/>
            <a:ext cx="8867775" cy="1815882"/>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4.55 </a:t>
            </a:r>
            <a:r>
              <a:rPr lang="en-US" sz="2800" dirty="0">
                <a:latin typeface="Arial" panose="020B0604020202020204" pitchFamily="34" charset="0"/>
                <a:cs typeface="Arial" panose="020B0604020202020204" pitchFamily="34" charset="0"/>
              </a:rPr>
              <a:t>Results of </a:t>
            </a:r>
            <a:r>
              <a:rPr lang="en-US" sz="2800" dirty="0" err="1">
                <a:latin typeface="Arial" panose="020B0604020202020204" pitchFamily="34" charset="0"/>
                <a:cs typeface="Arial" panose="020B0604020202020204" pitchFamily="34" charset="0"/>
              </a:rPr>
              <a:t>highpass</a:t>
            </a:r>
            <a:r>
              <a:rPr lang="en-US" sz="2800" dirty="0">
                <a:latin typeface="Arial" panose="020B0604020202020204" pitchFamily="34" charset="0"/>
                <a:cs typeface="Arial" panose="020B0604020202020204" pitchFamily="34" charset="0"/>
              </a:rPr>
              <a:t> filtering the image in Fig. 4.41(a) using a BHPF of order 2 with </a:t>
            </a:r>
            <a:r>
              <a:rPr lang="en-US" sz="2800" i="1" dirty="0">
                <a:latin typeface="Times New Roman" panose="02020603050405020304" pitchFamily="18" charset="0"/>
                <a:cs typeface="Times New Roman" panose="02020603050405020304" pitchFamily="18" charset="0"/>
              </a:rPr>
              <a:t>D</a:t>
            </a:r>
            <a:r>
              <a:rPr lang="en-US" sz="2800" baseline="-25000" dirty="0">
                <a:latin typeface="Times New Roman" panose="02020603050405020304" pitchFamily="18" charset="0"/>
                <a:cs typeface="Times New Roman" panose="02020603050405020304" pitchFamily="18" charset="0"/>
              </a:rPr>
              <a:t>0 </a:t>
            </a:r>
            <a:r>
              <a:rPr lang="en-US" sz="2800" dirty="0">
                <a:latin typeface="Arial" panose="020B0604020202020204" pitchFamily="34" charset="0"/>
                <a:cs typeface="Arial" panose="020B0604020202020204" pitchFamily="34" charset="0"/>
              </a:rPr>
              <a:t>= 15, 30, and 80, respectively. These results are much smoother than those obtained with an ILPF.</a:t>
            </a: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73578" r="92017" b="22256"/>
          <a:stretch/>
        </p:blipFill>
        <p:spPr bwMode="auto">
          <a:xfrm>
            <a:off x="146573" y="4483027"/>
            <a:ext cx="1069541" cy="381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23" t="998" r="723" b="26105"/>
          <a:stretch/>
        </p:blipFill>
        <p:spPr bwMode="auto">
          <a:xfrm>
            <a:off x="52756" y="1419226"/>
            <a:ext cx="9048873" cy="29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177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7150" y="4792974"/>
            <a:ext cx="8867775" cy="1815882"/>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4.56 </a:t>
            </a:r>
            <a:r>
              <a:rPr lang="en-US" sz="2800" dirty="0">
                <a:latin typeface="Arial" panose="020B0604020202020204" pitchFamily="34" charset="0"/>
                <a:cs typeface="Arial" panose="020B0604020202020204" pitchFamily="34" charset="0"/>
              </a:rPr>
              <a:t>Results of </a:t>
            </a:r>
            <a:r>
              <a:rPr lang="en-US" sz="2800" dirty="0" err="1">
                <a:latin typeface="Arial" panose="020B0604020202020204" pitchFamily="34" charset="0"/>
                <a:cs typeface="Arial" panose="020B0604020202020204" pitchFamily="34" charset="0"/>
              </a:rPr>
              <a:t>highpass</a:t>
            </a:r>
            <a:r>
              <a:rPr lang="en-US" sz="2800" dirty="0">
                <a:latin typeface="Arial" panose="020B0604020202020204" pitchFamily="34" charset="0"/>
                <a:cs typeface="Arial" panose="020B0604020202020204" pitchFamily="34" charset="0"/>
              </a:rPr>
              <a:t> filtering the image in Fig. 4.41(a) using a GHPF of order 2 with </a:t>
            </a:r>
            <a:r>
              <a:rPr lang="en-US" sz="2800" i="1" dirty="0">
                <a:latin typeface="Times New Roman" panose="02020603050405020304" pitchFamily="18" charset="0"/>
                <a:cs typeface="Times New Roman" panose="02020603050405020304" pitchFamily="18" charset="0"/>
              </a:rPr>
              <a:t>D</a:t>
            </a:r>
            <a:r>
              <a:rPr lang="en-US" sz="2800" baseline="-25000" dirty="0">
                <a:latin typeface="Times New Roman" panose="02020603050405020304" pitchFamily="18" charset="0"/>
                <a:cs typeface="Times New Roman" panose="02020603050405020304" pitchFamily="18" charset="0"/>
              </a:rPr>
              <a:t>0 </a:t>
            </a:r>
            <a:r>
              <a:rPr lang="en-US" sz="2800" dirty="0">
                <a:latin typeface="Arial" panose="020B0604020202020204" pitchFamily="34" charset="0"/>
                <a:cs typeface="Arial" panose="020B0604020202020204" pitchFamily="34" charset="0"/>
              </a:rPr>
              <a:t>= 15, 30, and 80, respectively. </a:t>
            </a:r>
          </a:p>
          <a:p>
            <a:r>
              <a:rPr lang="en-US" sz="2800" dirty="0">
                <a:solidFill>
                  <a:schemeClr val="accent1"/>
                </a:solidFill>
                <a:latin typeface="Arial" panose="020B0604020202020204" pitchFamily="34" charset="0"/>
                <a:cs typeface="Arial" panose="020B0604020202020204" pitchFamily="34" charset="0"/>
              </a:rPr>
              <a:t>Compare with Figs. </a:t>
            </a:r>
            <a:r>
              <a:rPr lang="en-US" sz="2800" dirty="0">
                <a:solidFill>
                  <a:schemeClr val="accent1"/>
                </a:solidFill>
                <a:latin typeface="Arial" panose="020B0604020202020204" pitchFamily="34" charset="0"/>
                <a:cs typeface="Arial" panose="020B0604020202020204" pitchFamily="34" charset="0"/>
                <a:hlinkClick r:id="rId2" action="ppaction://hlinksldjump"/>
              </a:rPr>
              <a:t>4.54</a:t>
            </a:r>
            <a:r>
              <a:rPr lang="en-US" sz="2800" dirty="0">
                <a:solidFill>
                  <a:schemeClr val="accent1"/>
                </a:solidFill>
                <a:latin typeface="Arial" panose="020B0604020202020204" pitchFamily="34" charset="0"/>
                <a:cs typeface="Arial" panose="020B0604020202020204" pitchFamily="34" charset="0"/>
              </a:rPr>
              <a:t> and </a:t>
            </a:r>
            <a:r>
              <a:rPr lang="en-US" sz="2800" dirty="0">
                <a:solidFill>
                  <a:schemeClr val="accent1"/>
                </a:solidFill>
                <a:latin typeface="Arial" panose="020B0604020202020204" pitchFamily="34" charset="0"/>
                <a:cs typeface="Arial" panose="020B0604020202020204" pitchFamily="34" charset="0"/>
                <a:hlinkClick r:id="rId3" action="ppaction://hlinksldjump"/>
              </a:rPr>
              <a:t>4.55</a:t>
            </a:r>
            <a:r>
              <a:rPr lang="en-US" sz="2800" dirty="0">
                <a:solidFill>
                  <a:schemeClr val="accent1"/>
                </a:solidFill>
                <a:latin typeface="Arial" panose="020B0604020202020204" pitchFamily="34" charset="0"/>
                <a:cs typeface="Arial" panose="020B0604020202020204" pitchFamily="34" charset="0"/>
              </a:rPr>
              <a:t>.</a:t>
            </a:r>
          </a:p>
        </p:txBody>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49" t="73578" r="92017" b="22256"/>
          <a:stretch/>
        </p:blipFill>
        <p:spPr bwMode="auto">
          <a:xfrm>
            <a:off x="146573" y="4483027"/>
            <a:ext cx="1069541" cy="381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981" t="1238" r="930" b="26485"/>
          <a:stretch/>
        </p:blipFill>
        <p:spPr bwMode="auto">
          <a:xfrm>
            <a:off x="66675" y="1419225"/>
            <a:ext cx="9012868"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644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4.9 Image Sharpening Using Frequency Domain</a:t>
            </a:r>
            <a:br>
              <a:rPr lang="en-US" altLang="zh-CN" sz="2800" dirty="0" smtClean="0">
                <a:latin typeface="Arial" panose="020B0604020202020204" pitchFamily="34" charset="0"/>
                <a:cs typeface="Arial" panose="020B0604020202020204" pitchFamily="34" charset="0"/>
              </a:rPr>
            </a:br>
            <a:r>
              <a:rPr lang="en-US" altLang="zh-CN" sz="2800" dirty="0" smtClean="0">
                <a:latin typeface="Arial" panose="020B0604020202020204" pitchFamily="34" charset="0"/>
                <a:cs typeface="Arial" panose="020B0604020202020204" pitchFamily="34" charset="0"/>
              </a:rPr>
              <a:t>      Filters</a:t>
            </a:r>
            <a:endParaRPr lang="en-US" sz="2800" dirty="0"/>
          </a:p>
        </p:txBody>
      </p:sp>
      <p:sp>
        <p:nvSpPr>
          <p:cNvPr id="41" name="文本框 40"/>
          <p:cNvSpPr txBox="1"/>
          <p:nvPr/>
        </p:nvSpPr>
        <p:spPr>
          <a:xfrm>
            <a:off x="57150" y="5707374"/>
            <a:ext cx="8867775" cy="892552"/>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Figure </a:t>
            </a:r>
            <a:r>
              <a:rPr lang="en-US" sz="2600" b="1" dirty="0" smtClean="0">
                <a:latin typeface="Arial" panose="020B0604020202020204" pitchFamily="34" charset="0"/>
                <a:cs typeface="Arial" panose="020B0604020202020204" pitchFamily="34" charset="0"/>
              </a:rPr>
              <a:t>4.57 </a:t>
            </a:r>
            <a:r>
              <a:rPr lang="en-US" sz="2600" dirty="0" smtClean="0">
                <a:latin typeface="Arial" panose="020B0604020202020204" pitchFamily="34" charset="0"/>
                <a:cs typeface="Arial" panose="020B0604020202020204" pitchFamily="34" charset="0"/>
              </a:rPr>
              <a:t>(a) Thumb print. (b) Result of highpass filtering (a). (c) Result of thresholding (b).</a:t>
            </a:r>
            <a:endParaRPr lang="en-US" sz="2600" dirty="0">
              <a:solidFill>
                <a:schemeClr val="accent1"/>
              </a:solidFill>
              <a:latin typeface="Arial" panose="020B0604020202020204" pitchFamily="34" charset="0"/>
              <a:cs typeface="Arial" panose="020B0604020202020204" pitchFamily="34" charset="0"/>
            </a:endParaRPr>
          </a:p>
        </p:txBody>
      </p:sp>
      <p:pic>
        <p:nvPicPr>
          <p:cNvPr id="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9" t="73578" r="92017" b="22256"/>
          <a:stretch/>
        </p:blipFill>
        <p:spPr bwMode="auto">
          <a:xfrm>
            <a:off x="133350" y="5375513"/>
            <a:ext cx="929318" cy="33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06" t="495" r="1750" b="35148"/>
          <a:stretch/>
        </p:blipFill>
        <p:spPr bwMode="auto">
          <a:xfrm>
            <a:off x="69113" y="2533057"/>
            <a:ext cx="9005774"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矩形 43"/>
          <p:cNvSpPr/>
          <p:nvPr/>
        </p:nvSpPr>
        <p:spPr>
          <a:xfrm>
            <a:off x="133349" y="1600092"/>
            <a:ext cx="8732837" cy="954107"/>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Using highpass filtering and thresholding for image enhancement</a:t>
            </a:r>
            <a:endParaRPr lang="en-US" altLang="zh-CN" sz="28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5348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4.9.4 The Laplacian in the Frequency </a:t>
            </a:r>
            <a:r>
              <a:rPr lang="en-US" altLang="zh-CN" sz="2800" dirty="0" smtClean="0">
                <a:latin typeface="Arial" panose="020B0604020202020204" pitchFamily="34" charset="0"/>
                <a:cs typeface="Arial" panose="020B0604020202020204" pitchFamily="34" charset="0"/>
              </a:rPr>
              <a:t>Domain</a:t>
            </a:r>
            <a:endParaRPr lang="en-US" sz="2800" dirty="0"/>
          </a:p>
        </p:txBody>
      </p:sp>
      <p:graphicFrame>
        <p:nvGraphicFramePr>
          <p:cNvPr id="28" name="对象 27"/>
          <p:cNvGraphicFramePr>
            <a:graphicFrameLocks noChangeAspect="1"/>
          </p:cNvGraphicFramePr>
          <p:nvPr>
            <p:extLst>
              <p:ext uri="{D42A27DB-BD31-4B8C-83A1-F6EECF244321}">
                <p14:modId xmlns:p14="http://schemas.microsoft.com/office/powerpoint/2010/main" val="1828967530"/>
              </p:ext>
            </p:extLst>
          </p:nvPr>
        </p:nvGraphicFramePr>
        <p:xfrm>
          <a:off x="2937669" y="2297254"/>
          <a:ext cx="3268662" cy="463550"/>
        </p:xfrm>
        <a:graphic>
          <a:graphicData uri="http://schemas.openxmlformats.org/presentationml/2006/ole">
            <mc:AlternateContent xmlns:mc="http://schemas.openxmlformats.org/markup-compatibility/2006">
              <mc:Choice xmlns:v="urn:schemas-microsoft-com:vml" Requires="v">
                <p:oleObj spid="_x0000_s45229" name="Equation" r:id="rId3" imgW="1879560" imgH="266400" progId="Equation.DSMT4">
                  <p:embed/>
                </p:oleObj>
              </mc:Choice>
              <mc:Fallback>
                <p:oleObj name="Equation" r:id="rId3" imgW="1879560" imgH="266400" progId="Equation.DSMT4">
                  <p:embed/>
                  <p:pic>
                    <p:nvPicPr>
                      <p:cNvPr id="28" name="对象 27"/>
                      <p:cNvPicPr/>
                      <p:nvPr/>
                    </p:nvPicPr>
                    <p:blipFill>
                      <a:blip r:embed="rId4"/>
                      <a:stretch>
                        <a:fillRect/>
                      </a:stretch>
                    </p:blipFill>
                    <p:spPr>
                      <a:xfrm>
                        <a:off x="2937669" y="2297254"/>
                        <a:ext cx="3268662" cy="463550"/>
                      </a:xfrm>
                      <a:prstGeom prst="rect">
                        <a:avLst/>
                      </a:prstGeom>
                    </p:spPr>
                  </p:pic>
                </p:oleObj>
              </mc:Fallback>
            </mc:AlternateContent>
          </a:graphicData>
        </a:graphic>
      </p:graphicFrame>
      <p:sp>
        <p:nvSpPr>
          <p:cNvPr id="29" name="文本框 28"/>
          <p:cNvSpPr txBox="1"/>
          <p:nvPr/>
        </p:nvSpPr>
        <p:spPr>
          <a:xfrm>
            <a:off x="7616686" y="2253948"/>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(4.9-5)</a:t>
            </a:r>
            <a:endParaRPr lang="en-US" sz="2600" dirty="0">
              <a:latin typeface="Times New Roman" panose="02020603050405020304" pitchFamily="18" charset="0"/>
              <a:cs typeface="Times New Roman" panose="02020603050405020304" pitchFamily="18" charset="0"/>
            </a:endParaRPr>
          </a:p>
        </p:txBody>
      </p:sp>
      <p:graphicFrame>
        <p:nvGraphicFramePr>
          <p:cNvPr id="30" name="对象 29"/>
          <p:cNvGraphicFramePr>
            <a:graphicFrameLocks noChangeAspect="1"/>
          </p:cNvGraphicFramePr>
          <p:nvPr>
            <p:extLst>
              <p:ext uri="{D42A27DB-BD31-4B8C-83A1-F6EECF244321}">
                <p14:modId xmlns:p14="http://schemas.microsoft.com/office/powerpoint/2010/main" val="3636758352"/>
              </p:ext>
            </p:extLst>
          </p:nvPr>
        </p:nvGraphicFramePr>
        <p:xfrm>
          <a:off x="1801019" y="3451875"/>
          <a:ext cx="5541962" cy="1146175"/>
        </p:xfrm>
        <a:graphic>
          <a:graphicData uri="http://schemas.openxmlformats.org/presentationml/2006/ole">
            <mc:AlternateContent xmlns:mc="http://schemas.openxmlformats.org/markup-compatibility/2006">
              <mc:Choice xmlns:v="urn:schemas-microsoft-com:vml" Requires="v">
                <p:oleObj spid="_x0000_s45230" name="Equation" r:id="rId5" imgW="3187440" imgH="660240" progId="Equation.DSMT4">
                  <p:embed/>
                </p:oleObj>
              </mc:Choice>
              <mc:Fallback>
                <p:oleObj name="Equation" r:id="rId5" imgW="3187440" imgH="660240" progId="Equation.DSMT4">
                  <p:embed/>
                  <p:pic>
                    <p:nvPicPr>
                      <p:cNvPr id="30" name="对象 29"/>
                      <p:cNvPicPr/>
                      <p:nvPr/>
                    </p:nvPicPr>
                    <p:blipFill>
                      <a:blip r:embed="rId6"/>
                      <a:stretch>
                        <a:fillRect/>
                      </a:stretch>
                    </p:blipFill>
                    <p:spPr>
                      <a:xfrm>
                        <a:off x="1801019" y="3451875"/>
                        <a:ext cx="5541962" cy="1146175"/>
                      </a:xfrm>
                      <a:prstGeom prst="rect">
                        <a:avLst/>
                      </a:prstGeom>
                    </p:spPr>
                  </p:pic>
                </p:oleObj>
              </mc:Fallback>
            </mc:AlternateContent>
          </a:graphicData>
        </a:graphic>
      </p:graphicFrame>
      <p:sp>
        <p:nvSpPr>
          <p:cNvPr id="31" name="文本框 30"/>
          <p:cNvSpPr txBox="1"/>
          <p:nvPr/>
        </p:nvSpPr>
        <p:spPr>
          <a:xfrm>
            <a:off x="7616686" y="3777039"/>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(4.9-6)</a:t>
            </a:r>
            <a:endParaRPr lang="en-US" sz="2600" dirty="0">
              <a:latin typeface="Times New Roman" panose="02020603050405020304" pitchFamily="18" charset="0"/>
              <a:cs typeface="Times New Roman" panose="02020603050405020304" pitchFamily="18" charset="0"/>
            </a:endParaRPr>
          </a:p>
        </p:txBody>
      </p:sp>
      <p:sp>
        <p:nvSpPr>
          <p:cNvPr id="32" name="矩形 31"/>
          <p:cNvSpPr/>
          <p:nvPr/>
        </p:nvSpPr>
        <p:spPr>
          <a:xfrm>
            <a:off x="494023" y="4812048"/>
            <a:ext cx="6292107"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a:solidFill>
                  <a:schemeClr val="accent1"/>
                </a:solidFill>
                <a:latin typeface="Arial" panose="020B0604020202020204" pitchFamily="34" charset="0"/>
                <a:cs typeface="Arial" panose="020B0604020202020204" pitchFamily="34" charset="0"/>
              </a:rPr>
              <a:t>The Laplacian </a:t>
            </a:r>
            <a:r>
              <a:rPr lang="en-US" altLang="zh-CN" sz="2800" dirty="0" smtClean="0">
                <a:solidFill>
                  <a:schemeClr val="accent1"/>
                </a:solidFill>
                <a:latin typeface="Arial" panose="020B0604020202020204" pitchFamily="34" charset="0"/>
                <a:cs typeface="Arial" panose="020B0604020202020204" pitchFamily="34" charset="0"/>
              </a:rPr>
              <a:t>image is obtained as:</a:t>
            </a:r>
            <a:endParaRPr lang="en-US" altLang="zh-CN" sz="2800" dirty="0">
              <a:solidFill>
                <a:schemeClr val="accent1"/>
              </a:solidFill>
              <a:latin typeface="Arial" panose="020B0604020202020204" pitchFamily="34" charset="0"/>
              <a:cs typeface="Arial" panose="020B0604020202020204" pitchFamily="34" charset="0"/>
            </a:endParaRPr>
          </a:p>
        </p:txBody>
      </p:sp>
      <p:graphicFrame>
        <p:nvGraphicFramePr>
          <p:cNvPr id="33" name="对象 32"/>
          <p:cNvGraphicFramePr>
            <a:graphicFrameLocks noChangeAspect="1"/>
          </p:cNvGraphicFramePr>
          <p:nvPr>
            <p:extLst>
              <p:ext uri="{D42A27DB-BD31-4B8C-83A1-F6EECF244321}">
                <p14:modId xmlns:p14="http://schemas.microsoft.com/office/powerpoint/2010/main" val="374275141"/>
              </p:ext>
            </p:extLst>
          </p:nvPr>
        </p:nvGraphicFramePr>
        <p:xfrm>
          <a:off x="2386012" y="5473759"/>
          <a:ext cx="4371975" cy="619125"/>
        </p:xfrm>
        <a:graphic>
          <a:graphicData uri="http://schemas.openxmlformats.org/presentationml/2006/ole">
            <mc:AlternateContent xmlns:mc="http://schemas.openxmlformats.org/markup-compatibility/2006">
              <mc:Choice xmlns:v="urn:schemas-microsoft-com:vml" Requires="v">
                <p:oleObj spid="_x0000_s45231" name="Equation" r:id="rId7" imgW="2514600" imgH="355320" progId="Equation.DSMT4">
                  <p:embed/>
                </p:oleObj>
              </mc:Choice>
              <mc:Fallback>
                <p:oleObj name="Equation" r:id="rId7" imgW="2514600" imgH="355320" progId="Equation.DSMT4">
                  <p:embed/>
                  <p:pic>
                    <p:nvPicPr>
                      <p:cNvPr id="33" name="对象 32"/>
                      <p:cNvPicPr/>
                      <p:nvPr/>
                    </p:nvPicPr>
                    <p:blipFill>
                      <a:blip r:embed="rId8"/>
                      <a:stretch>
                        <a:fillRect/>
                      </a:stretch>
                    </p:blipFill>
                    <p:spPr>
                      <a:xfrm>
                        <a:off x="2386012" y="5473759"/>
                        <a:ext cx="4371975" cy="619125"/>
                      </a:xfrm>
                      <a:prstGeom prst="rect">
                        <a:avLst/>
                      </a:prstGeom>
                    </p:spPr>
                  </p:pic>
                </p:oleObj>
              </mc:Fallback>
            </mc:AlternateContent>
          </a:graphicData>
        </a:graphic>
      </p:graphicFrame>
      <p:sp>
        <p:nvSpPr>
          <p:cNvPr id="34" name="文本框 33"/>
          <p:cNvSpPr txBox="1"/>
          <p:nvPr/>
        </p:nvSpPr>
        <p:spPr>
          <a:xfrm>
            <a:off x="7616686" y="5537099"/>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(4.9-7)</a:t>
            </a:r>
            <a:endParaRPr lang="en-US" sz="2600" dirty="0">
              <a:latin typeface="Times New Roman" panose="02020603050405020304" pitchFamily="18" charset="0"/>
              <a:cs typeface="Times New Roman" panose="02020603050405020304" pitchFamily="18" charset="0"/>
            </a:endParaRPr>
          </a:p>
        </p:txBody>
      </p:sp>
      <p:sp>
        <p:nvSpPr>
          <p:cNvPr id="17" name="矩形 16"/>
          <p:cNvSpPr/>
          <p:nvPr/>
        </p:nvSpPr>
        <p:spPr>
          <a:xfrm>
            <a:off x="494023" y="1691747"/>
            <a:ext cx="7792518"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Implement </a:t>
            </a:r>
            <a:r>
              <a:rPr lang="en-US" altLang="zh-CN" sz="2800" dirty="0">
                <a:solidFill>
                  <a:schemeClr val="accent1"/>
                </a:solidFill>
                <a:latin typeface="Arial" panose="020B0604020202020204" pitchFamily="34" charset="0"/>
                <a:cs typeface="Arial" panose="020B0604020202020204" pitchFamily="34" charset="0"/>
              </a:rPr>
              <a:t>Laplacian </a:t>
            </a:r>
            <a:r>
              <a:rPr lang="en-US" altLang="zh-CN" sz="2800" dirty="0" smtClean="0">
                <a:solidFill>
                  <a:schemeClr val="accent1"/>
                </a:solidFill>
                <a:latin typeface="Arial" panose="020B0604020202020204" pitchFamily="34" charset="0"/>
                <a:cs typeface="Arial" panose="020B0604020202020204" pitchFamily="34" charset="0"/>
              </a:rPr>
              <a:t>in the frequency domain</a:t>
            </a:r>
            <a:endParaRPr lang="en-US" altLang="zh-CN" sz="2800" dirty="0">
              <a:solidFill>
                <a:schemeClr val="accent1"/>
              </a:solidFill>
              <a:latin typeface="Arial" panose="020B0604020202020204" pitchFamily="34" charset="0"/>
              <a:cs typeface="Arial" panose="020B0604020202020204" pitchFamily="34" charset="0"/>
            </a:endParaRPr>
          </a:p>
        </p:txBody>
      </p:sp>
      <p:sp>
        <p:nvSpPr>
          <p:cNvPr id="18" name="矩形 17"/>
          <p:cNvSpPr/>
          <p:nvPr/>
        </p:nvSpPr>
        <p:spPr>
          <a:xfrm>
            <a:off x="807231" y="2905233"/>
            <a:ext cx="8336769" cy="492443"/>
          </a:xfrm>
          <a:prstGeom prst="rect">
            <a:avLst/>
          </a:prstGeom>
        </p:spPr>
        <p:txBody>
          <a:bodyPr wrap="none">
            <a:spAutoFit/>
          </a:bodyPr>
          <a:lstStyle/>
          <a:p>
            <a:pPr>
              <a:lnSpc>
                <a:spcPct val="100000"/>
              </a:lnSpc>
              <a:spcBef>
                <a:spcPts val="600"/>
              </a:spcBef>
            </a:pPr>
            <a:r>
              <a:rPr lang="en-US" altLang="zh-CN" sz="2600" dirty="0" smtClean="0">
                <a:solidFill>
                  <a:schemeClr val="accent1"/>
                </a:solidFill>
                <a:latin typeface="Arial" panose="020B0604020202020204" pitchFamily="34" charset="0"/>
                <a:cs typeface="Arial" panose="020B0604020202020204" pitchFamily="34" charset="0"/>
              </a:rPr>
              <a:t>or, with respect to the center of the frequency rectangle</a:t>
            </a:r>
            <a:endParaRPr lang="en-US" altLang="zh-CN" sz="2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2222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4.9.4 The Laplacian in the Frequency </a:t>
            </a:r>
            <a:r>
              <a:rPr lang="en-US" altLang="zh-CN" sz="2800" dirty="0" smtClean="0">
                <a:latin typeface="Arial" panose="020B0604020202020204" pitchFamily="34" charset="0"/>
                <a:cs typeface="Arial" panose="020B0604020202020204" pitchFamily="34" charset="0"/>
              </a:rPr>
              <a:t>Domain</a:t>
            </a:r>
            <a:endParaRPr lang="en-US" sz="2800" dirty="0"/>
          </a:p>
        </p:txBody>
      </p:sp>
      <p:sp>
        <p:nvSpPr>
          <p:cNvPr id="35" name="矩形 34"/>
          <p:cNvSpPr/>
          <p:nvPr/>
        </p:nvSpPr>
        <p:spPr>
          <a:xfrm>
            <a:off x="494024" y="1711309"/>
            <a:ext cx="6672019"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Image enhancement is achieved using</a:t>
            </a:r>
            <a:endParaRPr lang="en-US" altLang="zh-CN" sz="2800" dirty="0">
              <a:solidFill>
                <a:schemeClr val="accent1"/>
              </a:solidFill>
              <a:latin typeface="Arial" panose="020B0604020202020204" pitchFamily="34" charset="0"/>
              <a:cs typeface="Arial" panose="020B0604020202020204" pitchFamily="34" charset="0"/>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1280482906"/>
              </p:ext>
            </p:extLst>
          </p:nvPr>
        </p:nvGraphicFramePr>
        <p:xfrm>
          <a:off x="2539206" y="2335143"/>
          <a:ext cx="4065588" cy="463550"/>
        </p:xfrm>
        <a:graphic>
          <a:graphicData uri="http://schemas.openxmlformats.org/presentationml/2006/ole">
            <mc:AlternateContent xmlns:mc="http://schemas.openxmlformats.org/markup-compatibility/2006">
              <mc:Choice xmlns:v="urn:schemas-microsoft-com:vml" Requires="v">
                <p:oleObj spid="_x0000_s63516" name="Equation" r:id="rId3" imgW="2336760" imgH="266400" progId="Equation.DSMT4">
                  <p:embed/>
                </p:oleObj>
              </mc:Choice>
              <mc:Fallback>
                <p:oleObj name="Equation" r:id="rId3" imgW="2336760" imgH="266400" progId="Equation.DSMT4">
                  <p:embed/>
                  <p:pic>
                    <p:nvPicPr>
                      <p:cNvPr id="36" name="对象 35"/>
                      <p:cNvPicPr/>
                      <p:nvPr/>
                    </p:nvPicPr>
                    <p:blipFill>
                      <a:blip r:embed="rId4"/>
                      <a:stretch>
                        <a:fillRect/>
                      </a:stretch>
                    </p:blipFill>
                    <p:spPr>
                      <a:xfrm>
                        <a:off x="2539206" y="2335143"/>
                        <a:ext cx="4065588" cy="463550"/>
                      </a:xfrm>
                      <a:prstGeom prst="rect">
                        <a:avLst/>
                      </a:prstGeom>
                    </p:spPr>
                  </p:pic>
                </p:oleObj>
              </mc:Fallback>
            </mc:AlternateContent>
          </a:graphicData>
        </a:graphic>
      </p:graphicFrame>
      <p:sp>
        <p:nvSpPr>
          <p:cNvPr id="37" name="文本框 36"/>
          <p:cNvSpPr txBox="1"/>
          <p:nvPr/>
        </p:nvSpPr>
        <p:spPr>
          <a:xfrm>
            <a:off x="7616685" y="2320696"/>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(4.9-8)</a:t>
            </a:r>
            <a:endParaRPr lang="en-US" sz="2600"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7616684" y="4235291"/>
            <a:ext cx="1099981"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(4.9-9)</a:t>
            </a:r>
            <a:endParaRPr lang="en-US" sz="2600" dirty="0">
              <a:latin typeface="Times New Roman" panose="02020603050405020304" pitchFamily="18" charset="0"/>
              <a:cs typeface="Times New Roman" panose="02020603050405020304" pitchFamily="18" charset="0"/>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275547920"/>
              </p:ext>
            </p:extLst>
          </p:nvPr>
        </p:nvGraphicFramePr>
        <p:xfrm>
          <a:off x="1898650" y="3635534"/>
          <a:ext cx="5346700" cy="2184400"/>
        </p:xfrm>
        <a:graphic>
          <a:graphicData uri="http://schemas.openxmlformats.org/presentationml/2006/ole">
            <mc:AlternateContent xmlns:mc="http://schemas.openxmlformats.org/markup-compatibility/2006">
              <mc:Choice xmlns:v="urn:schemas-microsoft-com:vml" Requires="v">
                <p:oleObj spid="_x0000_s63517" name="Equation" r:id="rId5" imgW="3073320" imgH="1257120" progId="Equation.DSMT4">
                  <p:embed/>
                </p:oleObj>
              </mc:Choice>
              <mc:Fallback>
                <p:oleObj name="Equation" r:id="rId5" imgW="3073320" imgH="1257120" progId="Equation.DSMT4">
                  <p:embed/>
                  <p:pic>
                    <p:nvPicPr>
                      <p:cNvPr id="39" name="对象 38"/>
                      <p:cNvPicPr/>
                      <p:nvPr/>
                    </p:nvPicPr>
                    <p:blipFill>
                      <a:blip r:embed="rId6"/>
                      <a:stretch>
                        <a:fillRect/>
                      </a:stretch>
                    </p:blipFill>
                    <p:spPr>
                      <a:xfrm>
                        <a:off x="1898650" y="3635534"/>
                        <a:ext cx="5346700" cy="2184400"/>
                      </a:xfrm>
                      <a:prstGeom prst="rect">
                        <a:avLst/>
                      </a:prstGeom>
                    </p:spPr>
                  </p:pic>
                </p:oleObj>
              </mc:Fallback>
            </mc:AlternateContent>
          </a:graphicData>
        </a:graphic>
      </p:graphicFrame>
      <p:sp>
        <p:nvSpPr>
          <p:cNvPr id="17" name="矩形 16"/>
          <p:cNvSpPr/>
          <p:nvPr/>
        </p:nvSpPr>
        <p:spPr>
          <a:xfrm>
            <a:off x="494024" y="2981980"/>
            <a:ext cx="4390946"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a:solidFill>
                  <a:schemeClr val="accent1"/>
                </a:solidFill>
                <a:latin typeface="Arial" panose="020B0604020202020204" pitchFamily="34" charset="0"/>
                <a:cs typeface="Arial" panose="020B0604020202020204" pitchFamily="34" charset="0"/>
              </a:rPr>
              <a:t>In the frequency domain</a:t>
            </a:r>
          </a:p>
        </p:txBody>
      </p:sp>
    </p:spTree>
    <p:extLst>
      <p:ext uri="{BB962C8B-B14F-4D97-AF65-F5344CB8AC3E}">
        <p14:creationId xmlns:p14="http://schemas.microsoft.com/office/powerpoint/2010/main" val="61333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4.9.4 The Laplacian in the Frequency Domain</a:t>
            </a:r>
            <a:endParaRPr lang="en-US" sz="2800" dirty="0"/>
          </a:p>
        </p:txBody>
      </p:sp>
      <p:sp>
        <p:nvSpPr>
          <p:cNvPr id="41" name="文本框 40"/>
          <p:cNvSpPr txBox="1"/>
          <p:nvPr/>
        </p:nvSpPr>
        <p:spPr>
          <a:xfrm>
            <a:off x="6605007" y="3207529"/>
            <a:ext cx="2390293" cy="3046988"/>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Figure </a:t>
            </a:r>
            <a:r>
              <a:rPr lang="en-US" sz="2400" b="1" dirty="0" smtClean="0">
                <a:latin typeface="Arial" panose="020B0604020202020204" pitchFamily="34" charset="0"/>
                <a:cs typeface="Arial" panose="020B0604020202020204" pitchFamily="34" charset="0"/>
              </a:rPr>
              <a:t>4.58 </a:t>
            </a:r>
          </a:p>
          <a:p>
            <a:r>
              <a:rPr lang="en-US" sz="2400" dirty="0" smtClean="0">
                <a:latin typeface="Arial" panose="020B0604020202020204" pitchFamily="34" charset="0"/>
                <a:cs typeface="Arial" panose="020B0604020202020204" pitchFamily="34" charset="0"/>
              </a:rPr>
              <a:t>(a) Original, blurry image. </a:t>
            </a:r>
          </a:p>
          <a:p>
            <a:r>
              <a:rPr lang="en-US" sz="2400" dirty="0" smtClean="0">
                <a:latin typeface="Arial" panose="020B0604020202020204" pitchFamily="34" charset="0"/>
                <a:cs typeface="Arial" panose="020B0604020202020204" pitchFamily="34" charset="0"/>
              </a:rPr>
              <a:t>(b) Image enhanced using the Laplacian in the frequency domain.</a:t>
            </a:r>
            <a:endParaRPr lang="en-US" sz="2400" dirty="0">
              <a:solidFill>
                <a:schemeClr val="accent1"/>
              </a:solidFill>
              <a:latin typeface="Arial" panose="020B0604020202020204" pitchFamily="34" charset="0"/>
              <a:cs typeface="Arial" panose="020B0604020202020204" pitchFamily="34" charset="0"/>
            </a:endParaRPr>
          </a:p>
        </p:txBody>
      </p:sp>
      <p:sp>
        <p:nvSpPr>
          <p:cNvPr id="44" name="矩形 43"/>
          <p:cNvSpPr/>
          <p:nvPr/>
        </p:nvSpPr>
        <p:spPr>
          <a:xfrm>
            <a:off x="133350" y="1600092"/>
            <a:ext cx="8439150" cy="954107"/>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Image sharpening in the frequency domain using the Laplacian.</a:t>
            </a:r>
            <a:endParaRPr lang="en-US" altLang="zh-CN" sz="2800" dirty="0">
              <a:solidFill>
                <a:schemeClr val="accent1"/>
              </a:solidFill>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6" y="2761492"/>
            <a:ext cx="6055497" cy="349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4462" b="22420"/>
          <a:stretch/>
        </p:blipFill>
        <p:spPr bwMode="auto">
          <a:xfrm>
            <a:off x="6605007" y="2761492"/>
            <a:ext cx="717929" cy="38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479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4" y="2691390"/>
            <a:ext cx="8372163" cy="3686423"/>
          </a:xfrm>
        </p:spPr>
        <p:txBody>
          <a:bodyPr>
            <a:normAutofit/>
          </a:bodyPr>
          <a:lstStyle/>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The inverse Fourier transform given </a:t>
            </a:r>
            <a:r>
              <a:rPr lang="en-US" sz="2800" i="1" dirty="0" smtClean="0">
                <a:solidFill>
                  <a:schemeClr val="accent1"/>
                </a:solidFill>
                <a:latin typeface="Times New Roman" panose="02020603050405020304" pitchFamily="18" charset="0"/>
                <a:cs typeface="Times New Roman" panose="02020603050405020304" pitchFamily="18" charset="0"/>
              </a:rPr>
              <a:t>F</a:t>
            </a:r>
            <a:r>
              <a:rPr lang="en-US" sz="2800" dirty="0" smtClean="0">
                <a:solidFill>
                  <a:schemeClr val="accent1"/>
                </a:solidFill>
                <a:latin typeface="Times New Roman" panose="02020603050405020304" pitchFamily="18" charset="0"/>
                <a:cs typeface="Times New Roman" panose="02020603050405020304" pitchFamily="18" charset="0"/>
              </a:rPr>
              <a:t>(</a:t>
            </a:r>
            <a:r>
              <a:rPr lang="el-GR" sz="2800" i="1" dirty="0" smtClean="0">
                <a:solidFill>
                  <a:schemeClr val="accent1"/>
                </a:solidFill>
                <a:latin typeface="Times New Roman" panose="02020603050405020304" pitchFamily="18" charset="0"/>
                <a:cs typeface="Times New Roman" panose="02020603050405020304" pitchFamily="18" charset="0"/>
              </a:rPr>
              <a:t>μ</a:t>
            </a:r>
            <a:r>
              <a:rPr lang="en-US" sz="2800" dirty="0" smtClean="0">
                <a:solidFill>
                  <a:schemeClr val="accent1"/>
                </a:solidFill>
                <a:latin typeface="Times New Roman" panose="02020603050405020304" pitchFamily="18" charset="0"/>
                <a:cs typeface="Times New Roman" panose="02020603050405020304" pitchFamily="18" charset="0"/>
              </a:rPr>
              <a:t>):</a:t>
            </a:r>
            <a:endParaRPr lang="en-US" sz="2800"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dirty="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endParaRPr lang="en-US" sz="2800" dirty="0" smtClean="0">
              <a:solidFill>
                <a:schemeClr val="accent1"/>
              </a:solidFill>
              <a:latin typeface="Arial" panose="020B0604020202020204" pitchFamily="34" charset="0"/>
              <a:cs typeface="Arial" panose="020B0604020202020204" pitchFamily="34" charset="0"/>
            </a:endParaRPr>
          </a:p>
          <a:p>
            <a:pPr>
              <a:lnSpc>
                <a:spcPct val="100000"/>
              </a:lnSpc>
              <a:spcBef>
                <a:spcPts val="600"/>
              </a:spcBef>
              <a:buFont typeface="Arial" panose="020B0604020202020204" pitchFamily="34" charset="0"/>
              <a:buChar char="•"/>
            </a:pPr>
            <a:r>
              <a:rPr lang="en-US" sz="2800" dirty="0" smtClean="0">
                <a:solidFill>
                  <a:schemeClr val="accent1"/>
                </a:solidFill>
                <a:latin typeface="Arial" panose="020B0604020202020204" pitchFamily="34" charset="0"/>
                <a:cs typeface="Arial" panose="020B0604020202020204" pitchFamily="34" charset="0"/>
              </a:rPr>
              <a:t>Using Euler’s formula, (4.2-16) can be expressed as:</a:t>
            </a:r>
          </a:p>
        </p:txBody>
      </p:sp>
      <p:graphicFrame>
        <p:nvGraphicFramePr>
          <p:cNvPr id="3" name="对象 2"/>
          <p:cNvGraphicFramePr>
            <a:graphicFrameLocks noChangeAspect="1"/>
          </p:cNvGraphicFramePr>
          <p:nvPr>
            <p:extLst>
              <p:ext uri="{D42A27DB-BD31-4B8C-83A1-F6EECF244321}">
                <p14:modId xmlns:p14="http://schemas.microsoft.com/office/powerpoint/2010/main" val="2724185879"/>
              </p:ext>
            </p:extLst>
          </p:nvPr>
        </p:nvGraphicFramePr>
        <p:xfrm>
          <a:off x="2616199" y="1835997"/>
          <a:ext cx="3910013" cy="771525"/>
        </p:xfrm>
        <a:graphic>
          <a:graphicData uri="http://schemas.openxmlformats.org/presentationml/2006/ole">
            <mc:AlternateContent xmlns:mc="http://schemas.openxmlformats.org/markup-compatibility/2006">
              <mc:Choice xmlns:v="urn:schemas-microsoft-com:vml" Requires="v">
                <p:oleObj spid="_x0000_s5632" name="Equation" r:id="rId3" imgW="1930320" imgH="380880" progId="Equation.DSMT4">
                  <p:embed/>
                </p:oleObj>
              </mc:Choice>
              <mc:Fallback>
                <p:oleObj name="Equation" r:id="rId3" imgW="1930320" imgH="380880" progId="Equation.DSMT4">
                  <p:embed/>
                  <p:pic>
                    <p:nvPicPr>
                      <p:cNvPr id="3" name="对象 2"/>
                      <p:cNvPicPr/>
                      <p:nvPr/>
                    </p:nvPicPr>
                    <p:blipFill>
                      <a:blip r:embed="rId4"/>
                      <a:stretch>
                        <a:fillRect/>
                      </a:stretch>
                    </p:blipFill>
                    <p:spPr>
                      <a:xfrm>
                        <a:off x="2616199" y="1835997"/>
                        <a:ext cx="3910013" cy="771525"/>
                      </a:xfrm>
                      <a:prstGeom prst="rect">
                        <a:avLst/>
                      </a:prstGeom>
                    </p:spPr>
                  </p:pic>
                </p:oleObj>
              </mc:Fallback>
            </mc:AlternateContent>
          </a:graphicData>
        </a:graphic>
      </p:graphicFrame>
      <p:sp>
        <p:nvSpPr>
          <p:cNvPr id="8" name="文本框 7"/>
          <p:cNvSpPr txBox="1"/>
          <p:nvPr/>
        </p:nvSpPr>
        <p:spPr>
          <a:xfrm>
            <a:off x="7770814" y="1937534"/>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(4.2-16)</a:t>
            </a:r>
            <a:endParaRPr lang="en-US" sz="2600" dirty="0">
              <a:latin typeface="Times New Roman" panose="02020603050405020304" pitchFamily="18" charset="0"/>
              <a:cs typeface="Times New Roman" panose="02020603050405020304"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332815326"/>
              </p:ext>
            </p:extLst>
          </p:nvPr>
        </p:nvGraphicFramePr>
        <p:xfrm>
          <a:off x="2616993" y="3263189"/>
          <a:ext cx="3910013" cy="773112"/>
        </p:xfrm>
        <a:graphic>
          <a:graphicData uri="http://schemas.openxmlformats.org/presentationml/2006/ole">
            <mc:AlternateContent xmlns:mc="http://schemas.openxmlformats.org/markup-compatibility/2006">
              <mc:Choice xmlns:v="urn:schemas-microsoft-com:vml" Requires="v">
                <p:oleObj spid="_x0000_s5633" name="Equation" r:id="rId5" imgW="1930320" imgH="380880" progId="Equation.DSMT4">
                  <p:embed/>
                </p:oleObj>
              </mc:Choice>
              <mc:Fallback>
                <p:oleObj name="Equation" r:id="rId5" imgW="1930320" imgH="380880" progId="Equation.DSMT4">
                  <p:embed/>
                  <p:pic>
                    <p:nvPicPr>
                      <p:cNvPr id="3" name="对象 2"/>
                      <p:cNvPicPr/>
                      <p:nvPr/>
                    </p:nvPicPr>
                    <p:blipFill>
                      <a:blip r:embed="rId6"/>
                      <a:stretch>
                        <a:fillRect/>
                      </a:stretch>
                    </p:blipFill>
                    <p:spPr>
                      <a:xfrm>
                        <a:off x="2616993" y="3263189"/>
                        <a:ext cx="3910013" cy="773112"/>
                      </a:xfrm>
                      <a:prstGeom prst="rect">
                        <a:avLst/>
                      </a:prstGeom>
                    </p:spPr>
                  </p:pic>
                </p:oleObj>
              </mc:Fallback>
            </mc:AlternateContent>
          </a:graphicData>
        </a:graphic>
      </p:graphicFrame>
      <p:sp>
        <p:nvSpPr>
          <p:cNvPr id="10" name="文本框 9"/>
          <p:cNvSpPr txBox="1"/>
          <p:nvPr/>
        </p:nvSpPr>
        <p:spPr>
          <a:xfrm>
            <a:off x="7772401" y="3409079"/>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(4.2-17)</a:t>
            </a:r>
            <a:endParaRPr lang="en-US" sz="2600" dirty="0">
              <a:latin typeface="Times New Roman" panose="02020603050405020304" pitchFamily="18" charset="0"/>
              <a:cs typeface="Times New Roman" panose="02020603050405020304" pitchFamily="18" charset="0"/>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580859129"/>
              </p:ext>
            </p:extLst>
          </p:nvPr>
        </p:nvGraphicFramePr>
        <p:xfrm>
          <a:off x="685957" y="5333083"/>
          <a:ext cx="6892925" cy="773112"/>
        </p:xfrm>
        <a:graphic>
          <a:graphicData uri="http://schemas.openxmlformats.org/presentationml/2006/ole">
            <mc:AlternateContent xmlns:mc="http://schemas.openxmlformats.org/markup-compatibility/2006">
              <mc:Choice xmlns:v="urn:schemas-microsoft-com:vml" Requires="v">
                <p:oleObj spid="_x0000_s5634" name="Equation" r:id="rId7" imgW="3403440" imgH="380880" progId="Equation.DSMT4">
                  <p:embed/>
                </p:oleObj>
              </mc:Choice>
              <mc:Fallback>
                <p:oleObj name="Equation" r:id="rId7" imgW="3403440" imgH="380880" progId="Equation.DSMT4">
                  <p:embed/>
                  <p:pic>
                    <p:nvPicPr>
                      <p:cNvPr id="3" name="对象 2"/>
                      <p:cNvPicPr/>
                      <p:nvPr/>
                    </p:nvPicPr>
                    <p:blipFill>
                      <a:blip r:embed="rId8"/>
                      <a:stretch>
                        <a:fillRect/>
                      </a:stretch>
                    </p:blipFill>
                    <p:spPr>
                      <a:xfrm>
                        <a:off x="685957" y="5333083"/>
                        <a:ext cx="6892925" cy="773112"/>
                      </a:xfrm>
                      <a:prstGeom prst="rect">
                        <a:avLst/>
                      </a:prstGeom>
                    </p:spPr>
                  </p:pic>
                </p:oleObj>
              </mc:Fallback>
            </mc:AlternateContent>
          </a:graphicData>
        </a:graphic>
      </p:graphicFrame>
      <p:sp>
        <p:nvSpPr>
          <p:cNvPr id="12" name="文本框 11"/>
          <p:cNvSpPr txBox="1"/>
          <p:nvPr/>
        </p:nvSpPr>
        <p:spPr>
          <a:xfrm>
            <a:off x="7770814" y="5473417"/>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(4.2-18)</a:t>
            </a:r>
            <a:endParaRPr lang="en-US" sz="2600" dirty="0">
              <a:latin typeface="Times New Roman" panose="02020603050405020304" pitchFamily="18" charset="0"/>
              <a:cs typeface="Times New Roman" panose="02020603050405020304" pitchFamily="18" charset="0"/>
            </a:endParaRPr>
          </a:p>
        </p:txBody>
      </p:sp>
      <p:sp>
        <p:nvSpPr>
          <p:cNvPr id="14" name="标题 2"/>
          <p:cNvSpPr>
            <a:spLocks noGrp="1"/>
          </p:cNvSpPr>
          <p:nvPr>
            <p:ph type="title"/>
          </p:nvPr>
        </p:nvSpPr>
        <p:spPr>
          <a:xfrm>
            <a:off x="494024" y="745725"/>
            <a:ext cx="8372163" cy="802736"/>
          </a:xfrm>
        </p:spPr>
        <p:txBody>
          <a:bodyPr>
            <a:noAutofit/>
          </a:bodyPr>
          <a:lstStyle/>
          <a:p>
            <a:r>
              <a:rPr lang="en-US" altLang="zh-CN" sz="2800" dirty="0">
                <a:latin typeface="Arial" panose="020B0604020202020204" pitchFamily="34" charset="0"/>
                <a:cs typeface="Arial" panose="020B0604020202020204" pitchFamily="34" charset="0"/>
              </a:rPr>
              <a:t>4.2.4 The Fourier </a:t>
            </a:r>
            <a:r>
              <a:rPr lang="en-US" altLang="zh-CN" sz="2800" dirty="0" smtClean="0">
                <a:latin typeface="Arial" panose="020B0604020202020204" pitchFamily="34" charset="0"/>
                <a:cs typeface="Arial" panose="020B0604020202020204" pitchFamily="34" charset="0"/>
              </a:rPr>
              <a:t>Transform </a:t>
            </a:r>
            <a:r>
              <a:rPr lang="en-US" altLang="zh-CN" sz="2800" dirty="0">
                <a:latin typeface="Arial" panose="020B0604020202020204" pitchFamily="34" charset="0"/>
                <a:cs typeface="Arial" panose="020B0604020202020204" pitchFamily="34" charset="0"/>
              </a:rPr>
              <a:t>of </a:t>
            </a:r>
            <a:r>
              <a:rPr lang="en-US" altLang="zh-CN" sz="2800" dirty="0" smtClean="0">
                <a:latin typeface="Arial" panose="020B0604020202020204" pitchFamily="34" charset="0"/>
                <a:cs typeface="Arial" panose="020B0604020202020204" pitchFamily="34" charset="0"/>
              </a:rPr>
              <a:t>Functions of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One Continuous Variable</a:t>
            </a:r>
            <a:endParaRPr lang="en-US" altLang="zh-C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4395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600" dirty="0" smtClean="0">
                <a:latin typeface="Arial" panose="020B0604020202020204" pitchFamily="34" charset="0"/>
                <a:cs typeface="Arial" panose="020B0604020202020204" pitchFamily="34" charset="0"/>
              </a:rPr>
              <a:t>4.9.5 Unsharp Masking, Highboost Filtering,</a:t>
            </a:r>
            <a:br>
              <a:rPr lang="en-US" altLang="zh-CN" sz="2600" dirty="0" smtClean="0">
                <a:latin typeface="Arial" panose="020B0604020202020204" pitchFamily="34" charset="0"/>
                <a:cs typeface="Arial" panose="020B0604020202020204" pitchFamily="34" charset="0"/>
              </a:rPr>
            </a:br>
            <a:r>
              <a:rPr lang="en-US" altLang="zh-CN" sz="2600" dirty="0">
                <a:latin typeface="Arial" panose="020B0604020202020204" pitchFamily="34" charset="0"/>
                <a:cs typeface="Arial" panose="020B0604020202020204" pitchFamily="34" charset="0"/>
              </a:rPr>
              <a:t> </a:t>
            </a:r>
            <a:r>
              <a:rPr lang="en-US" altLang="zh-CN" sz="2600" dirty="0" smtClean="0">
                <a:latin typeface="Arial" panose="020B0604020202020204" pitchFamily="34" charset="0"/>
                <a:cs typeface="Arial" panose="020B0604020202020204" pitchFamily="34" charset="0"/>
              </a:rPr>
              <a:t>        and High-Frequency-Emphasis Filtering</a:t>
            </a:r>
            <a:endParaRPr lang="en-US" sz="2600" dirty="0"/>
          </a:p>
        </p:txBody>
      </p:sp>
      <p:graphicFrame>
        <p:nvGraphicFramePr>
          <p:cNvPr id="9" name="对象 8"/>
          <p:cNvGraphicFramePr>
            <a:graphicFrameLocks noChangeAspect="1"/>
          </p:cNvGraphicFramePr>
          <p:nvPr>
            <p:extLst>
              <p:ext uri="{D42A27DB-BD31-4B8C-83A1-F6EECF244321}">
                <p14:modId xmlns:p14="http://schemas.microsoft.com/office/powerpoint/2010/main" val="628477553"/>
              </p:ext>
            </p:extLst>
          </p:nvPr>
        </p:nvGraphicFramePr>
        <p:xfrm>
          <a:off x="2419350" y="2040203"/>
          <a:ext cx="4305300" cy="485775"/>
        </p:xfrm>
        <a:graphic>
          <a:graphicData uri="http://schemas.openxmlformats.org/presentationml/2006/ole">
            <mc:AlternateContent xmlns:mc="http://schemas.openxmlformats.org/markup-compatibility/2006">
              <mc:Choice xmlns:v="urn:schemas-microsoft-com:vml" Requires="v">
                <p:oleObj spid="_x0000_s46253" name="Equation" r:id="rId3" imgW="2476440" imgH="279360" progId="Equation.DSMT4">
                  <p:embed/>
                </p:oleObj>
              </mc:Choice>
              <mc:Fallback>
                <p:oleObj name="Equation" r:id="rId3" imgW="2476440" imgH="279360" progId="Equation.DSMT4">
                  <p:embed/>
                  <p:pic>
                    <p:nvPicPr>
                      <p:cNvPr id="28" name="对象 27"/>
                      <p:cNvPicPr/>
                      <p:nvPr/>
                    </p:nvPicPr>
                    <p:blipFill>
                      <a:blip r:embed="rId4"/>
                      <a:stretch>
                        <a:fillRect/>
                      </a:stretch>
                    </p:blipFill>
                    <p:spPr>
                      <a:xfrm>
                        <a:off x="2419350" y="2040203"/>
                        <a:ext cx="4305300" cy="485775"/>
                      </a:xfrm>
                      <a:prstGeom prst="rect">
                        <a:avLst/>
                      </a:prstGeom>
                    </p:spPr>
                  </p:pic>
                </p:oleObj>
              </mc:Fallback>
            </mc:AlternateContent>
          </a:graphicData>
        </a:graphic>
      </p:graphicFrame>
      <p:sp>
        <p:nvSpPr>
          <p:cNvPr id="10" name="文本框 9"/>
          <p:cNvSpPr txBox="1"/>
          <p:nvPr/>
        </p:nvSpPr>
        <p:spPr>
          <a:xfrm>
            <a:off x="7599494" y="2016594"/>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(4.9-10)</a:t>
            </a:r>
            <a:endParaRPr lang="en-US" sz="26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7605681" y="2954105"/>
            <a:ext cx="1254318"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(4.9-11)</a:t>
            </a:r>
            <a:endParaRPr lang="en-US" sz="2600"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1409500101"/>
              </p:ext>
            </p:extLst>
          </p:nvPr>
        </p:nvGraphicFramePr>
        <p:xfrm>
          <a:off x="2286794" y="2893235"/>
          <a:ext cx="4570412" cy="619125"/>
        </p:xfrm>
        <a:graphic>
          <a:graphicData uri="http://schemas.openxmlformats.org/presentationml/2006/ole">
            <mc:AlternateContent xmlns:mc="http://schemas.openxmlformats.org/markup-compatibility/2006">
              <mc:Choice xmlns:v="urn:schemas-microsoft-com:vml" Requires="v">
                <p:oleObj spid="_x0000_s46254" name="Equation" r:id="rId5" imgW="2628720" imgH="355320" progId="Equation.DSMT4">
                  <p:embed/>
                </p:oleObj>
              </mc:Choice>
              <mc:Fallback>
                <p:oleObj name="Equation" r:id="rId5" imgW="2628720" imgH="355320" progId="Equation.DSMT4">
                  <p:embed/>
                  <p:pic>
                    <p:nvPicPr>
                      <p:cNvPr id="9" name="对象 8"/>
                      <p:cNvPicPr/>
                      <p:nvPr/>
                    </p:nvPicPr>
                    <p:blipFill>
                      <a:blip r:embed="rId6"/>
                      <a:stretch>
                        <a:fillRect/>
                      </a:stretch>
                    </p:blipFill>
                    <p:spPr>
                      <a:xfrm>
                        <a:off x="2286794" y="2893235"/>
                        <a:ext cx="4570412" cy="619125"/>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64789642"/>
              </p:ext>
            </p:extLst>
          </p:nvPr>
        </p:nvGraphicFramePr>
        <p:xfrm>
          <a:off x="2363787" y="3879617"/>
          <a:ext cx="4416425" cy="485775"/>
        </p:xfrm>
        <a:graphic>
          <a:graphicData uri="http://schemas.openxmlformats.org/presentationml/2006/ole">
            <mc:AlternateContent xmlns:mc="http://schemas.openxmlformats.org/markup-compatibility/2006">
              <mc:Choice xmlns:v="urn:schemas-microsoft-com:vml" Requires="v">
                <p:oleObj spid="_x0000_s46255" name="Equation" r:id="rId7" imgW="2539800" imgH="279360" progId="Equation.DSMT4">
                  <p:embed/>
                </p:oleObj>
              </mc:Choice>
              <mc:Fallback>
                <p:oleObj name="Equation" r:id="rId7" imgW="2539800" imgH="279360" progId="Equation.DSMT4">
                  <p:embed/>
                  <p:pic>
                    <p:nvPicPr>
                      <p:cNvPr id="9" name="对象 8"/>
                      <p:cNvPicPr/>
                      <p:nvPr/>
                    </p:nvPicPr>
                    <p:blipFill>
                      <a:blip r:embed="rId8"/>
                      <a:stretch>
                        <a:fillRect/>
                      </a:stretch>
                    </p:blipFill>
                    <p:spPr>
                      <a:xfrm>
                        <a:off x="2363787" y="3879617"/>
                        <a:ext cx="4416425" cy="485775"/>
                      </a:xfrm>
                      <a:prstGeom prst="rect">
                        <a:avLst/>
                      </a:prstGeom>
                    </p:spPr>
                  </p:pic>
                </p:oleObj>
              </mc:Fallback>
            </mc:AlternateContent>
          </a:graphicData>
        </a:graphic>
      </p:graphicFrame>
      <p:sp>
        <p:nvSpPr>
          <p:cNvPr id="16" name="文本框 15"/>
          <p:cNvSpPr txBox="1"/>
          <p:nvPr/>
        </p:nvSpPr>
        <p:spPr>
          <a:xfrm>
            <a:off x="7599494" y="3848870"/>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(4.9-12)</a:t>
            </a:r>
            <a:endParaRPr lang="en-US" sz="2600" dirty="0">
              <a:latin typeface="Times New Roman" panose="02020603050405020304" pitchFamily="18" charset="0"/>
              <a:cs typeface="Times New Roman" panose="02020603050405020304" pitchFamily="18" charset="0"/>
            </a:endParaRPr>
          </a:p>
        </p:txBody>
      </p:sp>
      <p:sp>
        <p:nvSpPr>
          <p:cNvPr id="17" name="矩形 16"/>
          <p:cNvSpPr/>
          <p:nvPr/>
        </p:nvSpPr>
        <p:spPr>
          <a:xfrm>
            <a:off x="494024" y="4732649"/>
            <a:ext cx="7920758" cy="523220"/>
          </a:xfrm>
          <a:prstGeom prst="rect">
            <a:avLst/>
          </a:prstGeom>
        </p:spPr>
        <p:txBody>
          <a:bodyPr wrap="none">
            <a:spAutoFit/>
          </a:bodyPr>
          <a:lstStyle/>
          <a:p>
            <a:pPr>
              <a:spcBef>
                <a:spcPts val="600"/>
              </a:spcBef>
            </a:pPr>
            <a:r>
              <a:rPr lang="en-US" altLang="zh-CN" sz="2800" i="1" dirty="0">
                <a:solidFill>
                  <a:schemeClr val="accent1"/>
                </a:solidFill>
                <a:latin typeface="Arial" panose="020B0604020202020204" pitchFamily="34" charset="0"/>
                <a:cs typeface="Arial" panose="020B0604020202020204" pitchFamily="34" charset="0"/>
              </a:rPr>
              <a:t>k</a:t>
            </a:r>
            <a:r>
              <a:rPr lang="en-US" altLang="zh-CN" sz="2800" dirty="0">
                <a:solidFill>
                  <a:schemeClr val="accent1"/>
                </a:solidFill>
                <a:latin typeface="Arial" panose="020B0604020202020204" pitchFamily="34" charset="0"/>
                <a:cs typeface="Arial" panose="020B0604020202020204" pitchFamily="34" charset="0"/>
              </a:rPr>
              <a:t> = </a:t>
            </a:r>
            <a:r>
              <a:rPr lang="en-US" altLang="zh-CN" sz="2800" dirty="0" smtClean="0">
                <a:solidFill>
                  <a:schemeClr val="accent1"/>
                </a:solidFill>
                <a:latin typeface="Arial" panose="020B0604020202020204" pitchFamily="34" charset="0"/>
                <a:cs typeface="Arial" panose="020B0604020202020204" pitchFamily="34" charset="0"/>
              </a:rPr>
              <a:t>1, unsharp masking; </a:t>
            </a:r>
            <a:r>
              <a:rPr lang="en-US" altLang="zh-CN" sz="2800" i="1" dirty="0">
                <a:solidFill>
                  <a:schemeClr val="accent1"/>
                </a:solidFill>
                <a:latin typeface="Arial" panose="020B0604020202020204" pitchFamily="34" charset="0"/>
                <a:cs typeface="Arial" panose="020B0604020202020204" pitchFamily="34" charset="0"/>
              </a:rPr>
              <a:t>k</a:t>
            </a:r>
            <a:r>
              <a:rPr lang="en-US" altLang="zh-CN" sz="2800" dirty="0">
                <a:solidFill>
                  <a:schemeClr val="accent1"/>
                </a:solidFill>
                <a:latin typeface="Arial" panose="020B0604020202020204" pitchFamily="34" charset="0"/>
                <a:cs typeface="Arial" panose="020B0604020202020204" pitchFamily="34" charset="0"/>
              </a:rPr>
              <a:t> &gt; </a:t>
            </a:r>
            <a:r>
              <a:rPr lang="en-US" altLang="zh-CN" sz="2800" dirty="0" smtClean="0">
                <a:solidFill>
                  <a:schemeClr val="accent1"/>
                </a:solidFill>
                <a:latin typeface="Arial" panose="020B0604020202020204" pitchFamily="34" charset="0"/>
                <a:cs typeface="Arial" panose="020B0604020202020204" pitchFamily="34" charset="0"/>
              </a:rPr>
              <a:t>1, </a:t>
            </a:r>
            <a:r>
              <a:rPr lang="en-US" altLang="zh-CN" sz="2800" dirty="0">
                <a:solidFill>
                  <a:schemeClr val="accent1"/>
                </a:solidFill>
                <a:latin typeface="Arial" panose="020B0604020202020204" pitchFamily="34" charset="0"/>
                <a:cs typeface="Arial" panose="020B0604020202020204" pitchFamily="34" charset="0"/>
              </a:rPr>
              <a:t>highboost </a:t>
            </a:r>
            <a:r>
              <a:rPr lang="en-US" altLang="zh-CN" sz="2800" dirty="0" smtClean="0">
                <a:solidFill>
                  <a:schemeClr val="accent1"/>
                </a:solidFill>
                <a:latin typeface="Arial" panose="020B0604020202020204" pitchFamily="34" charset="0"/>
                <a:cs typeface="Arial" panose="020B0604020202020204" pitchFamily="34" charset="0"/>
              </a:rPr>
              <a:t>filtering</a:t>
            </a:r>
            <a:endParaRPr lang="en-US" altLang="zh-CN" sz="28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8900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sz="2600" dirty="0" smtClean="0">
                <a:latin typeface="Arial" panose="020B0604020202020204" pitchFamily="34" charset="0"/>
                <a:cs typeface="Arial" panose="020B0604020202020204" pitchFamily="34" charset="0"/>
              </a:rPr>
              <a:t>4.9.5 Unsharp Masking, Highboost Filtering,</a:t>
            </a:r>
            <a:br>
              <a:rPr lang="en-US" altLang="zh-CN" sz="2600" dirty="0" smtClean="0">
                <a:latin typeface="Arial" panose="020B0604020202020204" pitchFamily="34" charset="0"/>
                <a:cs typeface="Arial" panose="020B0604020202020204" pitchFamily="34" charset="0"/>
              </a:rPr>
            </a:br>
            <a:r>
              <a:rPr lang="en-US" altLang="zh-CN" sz="2600" dirty="0">
                <a:latin typeface="Arial" panose="020B0604020202020204" pitchFamily="34" charset="0"/>
                <a:cs typeface="Arial" panose="020B0604020202020204" pitchFamily="34" charset="0"/>
              </a:rPr>
              <a:t> </a:t>
            </a:r>
            <a:r>
              <a:rPr lang="en-US" altLang="zh-CN" sz="2600" dirty="0" smtClean="0">
                <a:latin typeface="Arial" panose="020B0604020202020204" pitchFamily="34" charset="0"/>
                <a:cs typeface="Arial" panose="020B0604020202020204" pitchFamily="34" charset="0"/>
              </a:rPr>
              <a:t>        and High-Frequency-Emphasis Filtering</a:t>
            </a:r>
            <a:endParaRPr lang="en-US" sz="2600" dirty="0"/>
          </a:p>
        </p:txBody>
      </p:sp>
      <p:graphicFrame>
        <p:nvGraphicFramePr>
          <p:cNvPr id="24" name="对象 23"/>
          <p:cNvGraphicFramePr>
            <a:graphicFrameLocks noChangeAspect="1"/>
          </p:cNvGraphicFramePr>
          <p:nvPr>
            <p:extLst>
              <p:ext uri="{D42A27DB-BD31-4B8C-83A1-F6EECF244321}">
                <p14:modId xmlns:p14="http://schemas.microsoft.com/office/powerpoint/2010/main" val="2030963342"/>
              </p:ext>
            </p:extLst>
          </p:nvPr>
        </p:nvGraphicFramePr>
        <p:xfrm>
          <a:off x="1569244" y="2355069"/>
          <a:ext cx="6005512" cy="882650"/>
        </p:xfrm>
        <a:graphic>
          <a:graphicData uri="http://schemas.openxmlformats.org/presentationml/2006/ole">
            <mc:AlternateContent xmlns:mc="http://schemas.openxmlformats.org/markup-compatibility/2006">
              <mc:Choice xmlns:v="urn:schemas-microsoft-com:vml" Requires="v">
                <p:oleObj spid="_x0000_s64536" name="Equation" r:id="rId3" imgW="3454200" imgH="507960" progId="Equation.DSMT4">
                  <p:embed/>
                </p:oleObj>
              </mc:Choice>
              <mc:Fallback>
                <p:oleObj name="Equation" r:id="rId3" imgW="3454200" imgH="507960" progId="Equation.DSMT4">
                  <p:embed/>
                  <p:pic>
                    <p:nvPicPr>
                      <p:cNvPr id="24" name="对象 23"/>
                      <p:cNvPicPr/>
                      <p:nvPr/>
                    </p:nvPicPr>
                    <p:blipFill>
                      <a:blip r:embed="rId4"/>
                      <a:stretch>
                        <a:fillRect/>
                      </a:stretch>
                    </p:blipFill>
                    <p:spPr>
                      <a:xfrm>
                        <a:off x="1569244" y="2355069"/>
                        <a:ext cx="6005512" cy="882650"/>
                      </a:xfrm>
                      <a:prstGeom prst="rect">
                        <a:avLst/>
                      </a:prstGeom>
                    </p:spPr>
                  </p:pic>
                </p:oleObj>
              </mc:Fallback>
            </mc:AlternateContent>
          </a:graphicData>
        </a:graphic>
      </p:graphicFrame>
      <p:sp>
        <p:nvSpPr>
          <p:cNvPr id="25" name="矩形 24"/>
          <p:cNvSpPr/>
          <p:nvPr/>
        </p:nvSpPr>
        <p:spPr>
          <a:xfrm>
            <a:off x="494024" y="1728364"/>
            <a:ext cx="7201010"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Express </a:t>
            </a:r>
            <a:r>
              <a:rPr lang="en-US" altLang="zh-CN" sz="2800" i="1" dirty="0" smtClean="0">
                <a:solidFill>
                  <a:schemeClr val="accent1"/>
                </a:solidFill>
                <a:latin typeface="Times New Roman" panose="02020603050405020304" pitchFamily="18" charset="0"/>
                <a:cs typeface="Times New Roman" panose="02020603050405020304" pitchFamily="18" charset="0"/>
              </a:rPr>
              <a:t>g</a:t>
            </a:r>
            <a:r>
              <a:rPr lang="en-US" altLang="zh-CN" sz="2800" dirty="0" smtClean="0">
                <a:solidFill>
                  <a:schemeClr val="accent1"/>
                </a:solidFill>
                <a:latin typeface="Times New Roman" panose="02020603050405020304" pitchFamily="18" charset="0"/>
                <a:cs typeface="Times New Roman" panose="02020603050405020304" pitchFamily="18" charset="0"/>
              </a:rPr>
              <a:t>(</a:t>
            </a:r>
            <a:r>
              <a:rPr lang="en-US" altLang="zh-CN" sz="2800" i="1" dirty="0" smtClean="0">
                <a:solidFill>
                  <a:schemeClr val="accent1"/>
                </a:solidFill>
                <a:latin typeface="Times New Roman" panose="02020603050405020304" pitchFamily="18" charset="0"/>
                <a:cs typeface="Times New Roman" panose="02020603050405020304" pitchFamily="18" charset="0"/>
              </a:rPr>
              <a:t>x</a:t>
            </a:r>
            <a:r>
              <a:rPr lang="en-US" altLang="zh-CN" sz="2800" dirty="0" smtClean="0">
                <a:solidFill>
                  <a:schemeClr val="accent1"/>
                </a:solidFill>
                <a:latin typeface="Times New Roman" panose="02020603050405020304" pitchFamily="18" charset="0"/>
                <a:cs typeface="Times New Roman" panose="02020603050405020304" pitchFamily="18" charset="0"/>
              </a:rPr>
              <a:t>, </a:t>
            </a:r>
            <a:r>
              <a:rPr lang="en-US" altLang="zh-CN" sz="2800" i="1" dirty="0" smtClean="0">
                <a:solidFill>
                  <a:schemeClr val="accent1"/>
                </a:solidFill>
                <a:latin typeface="Times New Roman" panose="02020603050405020304" pitchFamily="18" charset="0"/>
                <a:cs typeface="Times New Roman" panose="02020603050405020304" pitchFamily="18" charset="0"/>
              </a:rPr>
              <a:t>y</a:t>
            </a:r>
            <a:r>
              <a:rPr lang="en-US" altLang="zh-CN" sz="2800" dirty="0" smtClean="0">
                <a:solidFill>
                  <a:schemeClr val="accent1"/>
                </a:solidFill>
                <a:latin typeface="Times New Roman" panose="02020603050405020304" pitchFamily="18" charset="0"/>
                <a:cs typeface="Times New Roman" panose="02020603050405020304" pitchFamily="18" charset="0"/>
              </a:rPr>
              <a:t>)</a:t>
            </a:r>
            <a:r>
              <a:rPr lang="en-US" altLang="zh-CN" sz="2800" dirty="0" smtClean="0">
                <a:solidFill>
                  <a:schemeClr val="accent1"/>
                </a:solidFill>
                <a:latin typeface="Arial" panose="020B0604020202020204" pitchFamily="34" charset="0"/>
                <a:cs typeface="Arial" panose="020B0604020202020204" pitchFamily="34" charset="0"/>
              </a:rPr>
              <a:t> in terms of a lowpass filter:</a:t>
            </a:r>
            <a:endParaRPr lang="en-US" altLang="zh-CN" sz="2800" dirty="0">
              <a:solidFill>
                <a:schemeClr val="accent1"/>
              </a:solidFill>
              <a:latin typeface="Arial" panose="020B0604020202020204" pitchFamily="34" charset="0"/>
              <a:cs typeface="Arial" panose="020B0604020202020204" pitchFamily="34"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2982110635"/>
              </p:ext>
            </p:extLst>
          </p:nvPr>
        </p:nvGraphicFramePr>
        <p:xfrm>
          <a:off x="1922462" y="4009238"/>
          <a:ext cx="5299075" cy="752475"/>
        </p:xfrm>
        <a:graphic>
          <a:graphicData uri="http://schemas.openxmlformats.org/presentationml/2006/ole">
            <mc:AlternateContent xmlns:mc="http://schemas.openxmlformats.org/markup-compatibility/2006">
              <mc:Choice xmlns:v="urn:schemas-microsoft-com:vml" Requires="v">
                <p:oleObj spid="_x0000_s64537" name="Equation" r:id="rId5" imgW="3047760" imgH="431640" progId="Equation.DSMT4">
                  <p:embed/>
                </p:oleObj>
              </mc:Choice>
              <mc:Fallback>
                <p:oleObj name="Equation" r:id="rId5" imgW="3047760" imgH="431640" progId="Equation.DSMT4">
                  <p:embed/>
                  <p:pic>
                    <p:nvPicPr>
                      <p:cNvPr id="26" name="对象 25"/>
                      <p:cNvPicPr/>
                      <p:nvPr/>
                    </p:nvPicPr>
                    <p:blipFill>
                      <a:blip r:embed="rId6"/>
                      <a:stretch>
                        <a:fillRect/>
                      </a:stretch>
                    </p:blipFill>
                    <p:spPr>
                      <a:xfrm>
                        <a:off x="1922462" y="4009238"/>
                        <a:ext cx="5299075" cy="752475"/>
                      </a:xfrm>
                      <a:prstGeom prst="rect">
                        <a:avLst/>
                      </a:prstGeom>
                    </p:spPr>
                  </p:pic>
                </p:oleObj>
              </mc:Fallback>
            </mc:AlternateContent>
          </a:graphicData>
        </a:graphic>
      </p:graphicFrame>
      <p:sp>
        <p:nvSpPr>
          <p:cNvPr id="27" name="矩形 26"/>
          <p:cNvSpPr/>
          <p:nvPr/>
        </p:nvSpPr>
        <p:spPr>
          <a:xfrm>
            <a:off x="494024" y="3306115"/>
            <a:ext cx="7342075" cy="523220"/>
          </a:xfrm>
          <a:prstGeom prst="rect">
            <a:avLst/>
          </a:prstGeom>
        </p:spPr>
        <p:txBody>
          <a:bodyPr wrap="non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Express </a:t>
            </a:r>
            <a:r>
              <a:rPr lang="en-US" altLang="zh-CN" sz="2800" i="1" dirty="0">
                <a:solidFill>
                  <a:schemeClr val="accent1"/>
                </a:solidFill>
                <a:latin typeface="Times New Roman" panose="02020603050405020304" pitchFamily="18" charset="0"/>
                <a:cs typeface="Times New Roman" panose="02020603050405020304" pitchFamily="18" charset="0"/>
              </a:rPr>
              <a:t>g</a:t>
            </a:r>
            <a:r>
              <a:rPr lang="en-US" altLang="zh-CN" sz="2800" dirty="0">
                <a:solidFill>
                  <a:schemeClr val="accent1"/>
                </a:solidFill>
                <a:latin typeface="Times New Roman" panose="02020603050405020304" pitchFamily="18" charset="0"/>
                <a:cs typeface="Times New Roman" panose="02020603050405020304" pitchFamily="18" charset="0"/>
              </a:rPr>
              <a:t>(</a:t>
            </a:r>
            <a:r>
              <a:rPr lang="en-US" altLang="zh-CN" sz="2800" i="1" dirty="0">
                <a:solidFill>
                  <a:schemeClr val="accent1"/>
                </a:solidFill>
                <a:latin typeface="Times New Roman" panose="02020603050405020304" pitchFamily="18" charset="0"/>
                <a:cs typeface="Times New Roman" panose="02020603050405020304" pitchFamily="18" charset="0"/>
              </a:rPr>
              <a:t>x</a:t>
            </a:r>
            <a:r>
              <a:rPr lang="en-US" altLang="zh-CN" sz="2800" dirty="0">
                <a:solidFill>
                  <a:schemeClr val="accent1"/>
                </a:solidFill>
                <a:latin typeface="Times New Roman" panose="02020603050405020304" pitchFamily="18" charset="0"/>
                <a:cs typeface="Times New Roman" panose="02020603050405020304" pitchFamily="18" charset="0"/>
              </a:rPr>
              <a:t>, </a:t>
            </a:r>
            <a:r>
              <a:rPr lang="en-US" altLang="zh-CN" sz="2800" i="1" dirty="0">
                <a:solidFill>
                  <a:schemeClr val="accent1"/>
                </a:solidFill>
                <a:latin typeface="Times New Roman" panose="02020603050405020304" pitchFamily="18" charset="0"/>
                <a:cs typeface="Times New Roman" panose="02020603050405020304" pitchFamily="18" charset="0"/>
              </a:rPr>
              <a:t>y</a:t>
            </a:r>
            <a:r>
              <a:rPr lang="en-US" altLang="zh-CN" sz="2800" dirty="0">
                <a:solidFill>
                  <a:schemeClr val="accent1"/>
                </a:solidFill>
                <a:latin typeface="Times New Roman" panose="02020603050405020304" pitchFamily="18" charset="0"/>
                <a:cs typeface="Times New Roman" panose="02020603050405020304" pitchFamily="18" charset="0"/>
              </a:rPr>
              <a:t>)</a:t>
            </a:r>
            <a:r>
              <a:rPr lang="en-US" altLang="zh-CN" sz="2800" dirty="0" smtClean="0">
                <a:solidFill>
                  <a:schemeClr val="accent1"/>
                </a:solidFill>
                <a:latin typeface="Arial" panose="020B0604020202020204" pitchFamily="34" charset="0"/>
                <a:cs typeface="Arial" panose="020B0604020202020204" pitchFamily="34" charset="0"/>
              </a:rPr>
              <a:t> in terms of a highpass filter:</a:t>
            </a:r>
            <a:endParaRPr lang="en-US" altLang="zh-CN" sz="2800" dirty="0">
              <a:solidFill>
                <a:schemeClr val="accent1"/>
              </a:solidFill>
              <a:latin typeface="Arial" panose="020B0604020202020204" pitchFamily="34" charset="0"/>
              <a:cs typeface="Arial" panose="020B0604020202020204" pitchFamily="34" charset="0"/>
            </a:endParaRPr>
          </a:p>
        </p:txBody>
      </p:sp>
      <p:sp>
        <p:nvSpPr>
          <p:cNvPr id="28" name="文本框 27"/>
          <p:cNvSpPr txBox="1"/>
          <p:nvPr/>
        </p:nvSpPr>
        <p:spPr>
          <a:xfrm>
            <a:off x="7734432" y="2550172"/>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(4.9-13)</a:t>
            </a:r>
            <a:endParaRPr lang="en-US" sz="2600"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7734432" y="4092835"/>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(4.9-14)</a:t>
            </a:r>
            <a:endParaRPr lang="en-US" sz="2600" dirty="0">
              <a:latin typeface="Times New Roman" panose="02020603050405020304" pitchFamily="18" charset="0"/>
              <a:cs typeface="Times New Roman" panose="02020603050405020304" pitchFamily="18" charset="0"/>
            </a:endParaRPr>
          </a:p>
        </p:txBody>
      </p:sp>
      <p:sp>
        <p:nvSpPr>
          <p:cNvPr id="31" name="矩形 30"/>
          <p:cNvSpPr/>
          <p:nvPr/>
        </p:nvSpPr>
        <p:spPr>
          <a:xfrm>
            <a:off x="494024" y="4941616"/>
            <a:ext cx="8507101" cy="954107"/>
          </a:xfrm>
          <a:prstGeom prst="rect">
            <a:avLst/>
          </a:prstGeom>
        </p:spPr>
        <p:txBody>
          <a:bodyPr wrap="square">
            <a:spAutoFit/>
          </a:bodyPr>
          <a:lstStyle/>
          <a:p>
            <a:pPr>
              <a:lnSpc>
                <a:spcPct val="100000"/>
              </a:lnSpc>
              <a:spcBef>
                <a:spcPts val="600"/>
              </a:spcBef>
            </a:pPr>
            <a:r>
              <a:rPr lang="en-US" altLang="zh-CN" sz="2800" dirty="0" smtClean="0">
                <a:solidFill>
                  <a:schemeClr val="accent1"/>
                </a:solidFill>
                <a:latin typeface="Arial" panose="020B0604020202020204" pitchFamily="34" charset="0"/>
                <a:cs typeface="Arial" panose="020B0604020202020204" pitchFamily="34" charset="0"/>
              </a:rPr>
              <a:t>The expression contained within the square brackets is called </a:t>
            </a:r>
            <a:r>
              <a:rPr lang="en-US" altLang="zh-CN" sz="2800" b="1" dirty="0" smtClean="0">
                <a:solidFill>
                  <a:schemeClr val="accent1"/>
                </a:solidFill>
                <a:latin typeface="Arial" panose="020B0604020202020204" pitchFamily="34" charset="0"/>
                <a:cs typeface="Arial" panose="020B0604020202020204" pitchFamily="34" charset="0"/>
              </a:rPr>
              <a:t>high-frequency-emphasis filter</a:t>
            </a:r>
            <a:r>
              <a:rPr lang="en-US" altLang="zh-CN" sz="2800" dirty="0">
                <a:solidFill>
                  <a:schemeClr val="accent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12100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1991" y="5545172"/>
            <a:ext cx="8797771" cy="120032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Figure 4.59 </a:t>
            </a:r>
            <a:r>
              <a:rPr lang="en-US" sz="2400" dirty="0" smtClean="0">
                <a:latin typeface="Arial" panose="020B0604020202020204" pitchFamily="34" charset="0"/>
                <a:cs typeface="Arial" panose="020B0604020202020204" pitchFamily="34" charset="0"/>
              </a:rPr>
              <a:t>(a) A chest X-ray image. (b) Result of Butterworth highpass filtering. (c) Result of high-frequency-emphasis filtering. (d) Result of performing histogram equalization on (c).</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09" t="625" r="21164" b="2510"/>
          <a:stretch/>
        </p:blipFill>
        <p:spPr bwMode="auto">
          <a:xfrm>
            <a:off x="1081087" y="710986"/>
            <a:ext cx="6981825" cy="4843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75455" b="91411"/>
          <a:stretch/>
        </p:blipFill>
        <p:spPr bwMode="auto">
          <a:xfrm>
            <a:off x="181991" y="4890754"/>
            <a:ext cx="680088" cy="66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407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a:xfrm>
            <a:off x="494024" y="745725"/>
            <a:ext cx="8372163" cy="802736"/>
          </a:xfrm>
        </p:spPr>
        <p:txBody>
          <a:bodyPr>
            <a:noAutofit/>
          </a:bodyPr>
          <a:lstStyle/>
          <a:p>
            <a:r>
              <a:rPr lang="en-US" altLang="zh-CN" dirty="0" smtClean="0">
                <a:latin typeface="Arial" panose="020B0604020202020204" pitchFamily="34" charset="0"/>
                <a:cs typeface="Arial" panose="020B0604020202020204" pitchFamily="34" charset="0"/>
              </a:rPr>
              <a:t>4.9.6 Homomorphic Filtering (</a:t>
            </a:r>
            <a:r>
              <a:rPr lang="zh-CN" altLang="en-US" b="0" dirty="0" smtClean="0">
                <a:latin typeface="微软雅黑" panose="020B0503020204020204" pitchFamily="34" charset="-122"/>
                <a:ea typeface="微软雅黑" panose="020B0503020204020204" pitchFamily="34" charset="-122"/>
                <a:cs typeface="Arial" panose="020B0604020202020204" pitchFamily="34" charset="0"/>
              </a:rPr>
              <a:t>同态滤波</a:t>
            </a:r>
            <a:r>
              <a:rPr lang="en-US" altLang="zh-CN" dirty="0" smtClean="0">
                <a:latin typeface="Arial" panose="020B0604020202020204" pitchFamily="34" charset="0"/>
                <a:cs typeface="Arial" panose="020B0604020202020204" pitchFamily="34" charset="0"/>
              </a:rPr>
              <a:t>)</a:t>
            </a:r>
            <a:endParaRPr lang="en-US" dirty="0"/>
          </a:p>
        </p:txBody>
      </p:sp>
      <p:sp>
        <p:nvSpPr>
          <p:cNvPr id="41" name="文本框 40"/>
          <p:cNvSpPr txBox="1"/>
          <p:nvPr/>
        </p:nvSpPr>
        <p:spPr>
          <a:xfrm>
            <a:off x="258755" y="4379982"/>
            <a:ext cx="8626489" cy="95410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a:t>
            </a:r>
            <a:r>
              <a:rPr lang="en-US" sz="2800" b="1" dirty="0" smtClean="0">
                <a:latin typeface="Arial" panose="020B0604020202020204" pitchFamily="34" charset="0"/>
                <a:cs typeface="Arial" panose="020B0604020202020204" pitchFamily="34" charset="0"/>
              </a:rPr>
              <a:t>4.60 </a:t>
            </a:r>
            <a:r>
              <a:rPr lang="en-US" altLang="zh-CN" sz="2800" dirty="0" smtClean="0">
                <a:latin typeface="Arial" panose="020B0604020202020204" pitchFamily="34" charset="0"/>
                <a:cs typeface="Arial" panose="020B0604020202020204" pitchFamily="34" charset="0"/>
              </a:rPr>
              <a:t>Summary of steps in homomorphic filtering approach for image enhancement</a:t>
            </a:r>
            <a:r>
              <a:rPr lang="en-US" sz="2800" dirty="0" smtClean="0">
                <a:latin typeface="Arial" panose="020B0604020202020204" pitchFamily="34" charset="0"/>
                <a:cs typeface="Arial" panose="020B0604020202020204" pitchFamily="34" charset="0"/>
              </a:rPr>
              <a:t>.</a:t>
            </a:r>
            <a:endParaRPr lang="en-US" sz="2800" dirty="0">
              <a:solidFill>
                <a:schemeClr val="accent1"/>
              </a:solidFill>
              <a:latin typeface="Arial" panose="020B0604020202020204" pitchFamily="34" charset="0"/>
              <a:cs typeface="Arial" panose="020B0604020202020204" pitchFamily="34" charset="0"/>
            </a:endParaRP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56" t="4995" r="20593" b="22654"/>
          <a:stretch/>
        </p:blipFill>
        <p:spPr bwMode="auto">
          <a:xfrm>
            <a:off x="23577" y="2924175"/>
            <a:ext cx="9096846"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142875" y="1691699"/>
            <a:ext cx="8439150" cy="523220"/>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Homomorphic systems</a:t>
            </a:r>
            <a:endParaRPr lang="en-US" altLang="zh-CN" sz="28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049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46" t="4349" r="30870" b="1781"/>
          <a:stretch/>
        </p:blipFill>
        <p:spPr bwMode="auto">
          <a:xfrm>
            <a:off x="142875" y="3120149"/>
            <a:ext cx="6042124" cy="355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2"/>
          <p:cNvSpPr>
            <a:spLocks noGrp="1"/>
          </p:cNvSpPr>
          <p:nvPr>
            <p:ph type="title"/>
          </p:nvPr>
        </p:nvSpPr>
        <p:spPr>
          <a:xfrm>
            <a:off x="494024" y="745725"/>
            <a:ext cx="8372163" cy="802736"/>
          </a:xfrm>
        </p:spPr>
        <p:txBody>
          <a:bodyPr>
            <a:noAutofit/>
          </a:bodyPr>
          <a:lstStyle/>
          <a:p>
            <a:r>
              <a:rPr lang="en-US" altLang="zh-CN" dirty="0" smtClean="0">
                <a:latin typeface="Arial" panose="020B0604020202020204" pitchFamily="34" charset="0"/>
                <a:cs typeface="Arial" panose="020B0604020202020204" pitchFamily="34" charset="0"/>
              </a:rPr>
              <a:t>4.9.6 Homomorphic Filtering (</a:t>
            </a:r>
            <a:r>
              <a:rPr lang="zh-CN" altLang="en-US" b="0" dirty="0" smtClean="0">
                <a:latin typeface="微软雅黑" panose="020B0503020204020204" pitchFamily="34" charset="-122"/>
                <a:ea typeface="微软雅黑" panose="020B0503020204020204" pitchFamily="34" charset="-122"/>
                <a:cs typeface="Arial" panose="020B0604020202020204" pitchFamily="34" charset="0"/>
              </a:rPr>
              <a:t>同态滤波</a:t>
            </a:r>
            <a:r>
              <a:rPr lang="en-US" altLang="zh-CN" dirty="0" smtClean="0">
                <a:latin typeface="Arial" panose="020B0604020202020204" pitchFamily="34" charset="0"/>
                <a:cs typeface="Arial" panose="020B0604020202020204" pitchFamily="34" charset="0"/>
              </a:rPr>
              <a:t>)</a:t>
            </a:r>
            <a:endParaRPr lang="en-US" dirty="0"/>
          </a:p>
        </p:txBody>
      </p:sp>
      <p:sp>
        <p:nvSpPr>
          <p:cNvPr id="41" name="文本框 40"/>
          <p:cNvSpPr txBox="1"/>
          <p:nvPr/>
        </p:nvSpPr>
        <p:spPr>
          <a:xfrm>
            <a:off x="6489286" y="3366978"/>
            <a:ext cx="2376901" cy="3108543"/>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a:t>
            </a:r>
            <a:r>
              <a:rPr lang="en-US" sz="2800" b="1" dirty="0" smtClean="0">
                <a:latin typeface="Arial" panose="020B0604020202020204" pitchFamily="34" charset="0"/>
                <a:cs typeface="Arial" panose="020B0604020202020204" pitchFamily="34" charset="0"/>
              </a:rPr>
              <a:t>4.61 </a:t>
            </a:r>
          </a:p>
          <a:p>
            <a:r>
              <a:rPr lang="en-US" sz="2800" dirty="0" smtClean="0">
                <a:latin typeface="Arial" panose="020B0604020202020204" pitchFamily="34" charset="0"/>
                <a:cs typeface="Arial" panose="020B0604020202020204" pitchFamily="34" charset="0"/>
              </a:rPr>
              <a:t>Radial cross section of a circularly symmetric homomorphic filter function.</a:t>
            </a:r>
            <a:endParaRPr lang="en-US" sz="2800" dirty="0">
              <a:solidFill>
                <a:schemeClr val="accent1"/>
              </a:solidFill>
              <a:latin typeface="Arial" panose="020B0604020202020204" pitchFamily="34" charset="0"/>
              <a:cs typeface="Arial" panose="020B0604020202020204" pitchFamily="34" charset="0"/>
            </a:endParaRPr>
          </a:p>
        </p:txBody>
      </p:sp>
      <p:sp>
        <p:nvSpPr>
          <p:cNvPr id="11" name="矩形 10"/>
          <p:cNvSpPr/>
          <p:nvPr/>
        </p:nvSpPr>
        <p:spPr>
          <a:xfrm>
            <a:off x="142875" y="1691699"/>
            <a:ext cx="8439150" cy="523220"/>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Homomorphic filter function</a:t>
            </a:r>
            <a:endParaRPr lang="en-US" altLang="zh-CN" sz="2800" dirty="0">
              <a:solidFill>
                <a:schemeClr val="accent1"/>
              </a:solidFill>
              <a:latin typeface="Arial" panose="020B0604020202020204" pitchFamily="34" charset="0"/>
              <a:cs typeface="Arial" panose="020B0604020202020204"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428576200"/>
              </p:ext>
            </p:extLst>
          </p:nvPr>
        </p:nvGraphicFramePr>
        <p:xfrm>
          <a:off x="1809750" y="2106613"/>
          <a:ext cx="5526088" cy="1058862"/>
        </p:xfrm>
        <a:graphic>
          <a:graphicData uri="http://schemas.openxmlformats.org/presentationml/2006/ole">
            <mc:AlternateContent xmlns:mc="http://schemas.openxmlformats.org/markup-compatibility/2006">
              <mc:Choice xmlns:v="urn:schemas-microsoft-com:vml" Requires="v">
                <p:oleObj spid="_x0000_s47142" name="Equation" r:id="rId4" imgW="3047760" imgH="583920" progId="Equation.DSMT4">
                  <p:embed/>
                </p:oleObj>
              </mc:Choice>
              <mc:Fallback>
                <p:oleObj name="Equation" r:id="rId4" imgW="3047760" imgH="583920" progId="Equation.DSMT4">
                  <p:embed/>
                  <p:pic>
                    <p:nvPicPr>
                      <p:cNvPr id="26" name="对象 25"/>
                      <p:cNvPicPr/>
                      <p:nvPr/>
                    </p:nvPicPr>
                    <p:blipFill>
                      <a:blip r:embed="rId5"/>
                      <a:stretch>
                        <a:fillRect/>
                      </a:stretch>
                    </p:blipFill>
                    <p:spPr>
                      <a:xfrm>
                        <a:off x="1809750" y="2106613"/>
                        <a:ext cx="5526088" cy="1058862"/>
                      </a:xfrm>
                      <a:prstGeom prst="rect">
                        <a:avLst/>
                      </a:prstGeom>
                    </p:spPr>
                  </p:pic>
                </p:oleObj>
              </mc:Fallback>
            </mc:AlternateContent>
          </a:graphicData>
        </a:graphic>
      </p:graphicFrame>
      <p:sp>
        <p:nvSpPr>
          <p:cNvPr id="7" name="文本框 6"/>
          <p:cNvSpPr txBox="1"/>
          <p:nvPr/>
        </p:nvSpPr>
        <p:spPr>
          <a:xfrm>
            <a:off x="7681247" y="2341217"/>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(4.9-29)</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069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4" y="1567510"/>
            <a:ext cx="6705447" cy="516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2"/>
          <p:cNvSpPr>
            <a:spLocks noGrp="1"/>
          </p:cNvSpPr>
          <p:nvPr>
            <p:ph type="title"/>
          </p:nvPr>
        </p:nvSpPr>
        <p:spPr>
          <a:xfrm>
            <a:off x="494024" y="745725"/>
            <a:ext cx="8372163" cy="802736"/>
          </a:xfrm>
        </p:spPr>
        <p:txBody>
          <a:bodyPr>
            <a:noAutofit/>
          </a:bodyPr>
          <a:lstStyle/>
          <a:p>
            <a:r>
              <a:rPr lang="en-US" altLang="zh-CN" sz="2800" dirty="0" smtClean="0">
                <a:latin typeface="Arial" panose="020B0604020202020204" pitchFamily="34" charset="0"/>
                <a:cs typeface="Arial" panose="020B0604020202020204" pitchFamily="34" charset="0"/>
              </a:rPr>
              <a:t>4.9.6 Image enhancement using </a:t>
            </a:r>
            <a:br>
              <a:rPr lang="en-US" altLang="zh-CN" sz="2800" dirty="0" smtClean="0">
                <a:latin typeface="Arial" panose="020B0604020202020204" pitchFamily="34" charset="0"/>
                <a:cs typeface="Arial" panose="020B0604020202020204" pitchFamily="34" charset="0"/>
              </a:rPr>
            </a:br>
            <a:r>
              <a:rPr lang="en-US" altLang="zh-CN" sz="2800" dirty="0">
                <a:latin typeface="Arial" panose="020B0604020202020204" pitchFamily="34" charset="0"/>
                <a:cs typeface="Arial" panose="020B0604020202020204" pitchFamily="34" charset="0"/>
              </a:rPr>
              <a:t> </a:t>
            </a:r>
            <a:r>
              <a:rPr lang="en-US" altLang="zh-CN" sz="2800" dirty="0" smtClean="0">
                <a:latin typeface="Arial" panose="020B0604020202020204" pitchFamily="34" charset="0"/>
                <a:cs typeface="Arial" panose="020B0604020202020204" pitchFamily="34" charset="0"/>
              </a:rPr>
              <a:t>        homomorphic filtering</a:t>
            </a:r>
            <a:endParaRPr lang="en-US" sz="2800" dirty="0"/>
          </a:p>
        </p:txBody>
      </p:sp>
      <p:sp>
        <p:nvSpPr>
          <p:cNvPr id="5" name="文本框 4"/>
          <p:cNvSpPr txBox="1"/>
          <p:nvPr/>
        </p:nvSpPr>
        <p:spPr>
          <a:xfrm>
            <a:off x="6773663" y="1962400"/>
            <a:ext cx="2343705" cy="353943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a:t>
            </a:r>
            <a:r>
              <a:rPr lang="en-US" sz="2800" b="1" dirty="0" smtClean="0">
                <a:latin typeface="Arial" panose="020B0604020202020204" pitchFamily="34" charset="0"/>
                <a:cs typeface="Arial" panose="020B0604020202020204" pitchFamily="34" charset="0"/>
              </a:rPr>
              <a:t>4.62 </a:t>
            </a:r>
          </a:p>
          <a:p>
            <a:r>
              <a:rPr lang="en-US" sz="2800" dirty="0" smtClean="0">
                <a:latin typeface="Arial" panose="020B0604020202020204" pitchFamily="34" charset="0"/>
                <a:cs typeface="Arial" panose="020B0604020202020204" pitchFamily="34" charset="0"/>
              </a:rPr>
              <a:t>(a) Full body PET scan. </a:t>
            </a:r>
          </a:p>
          <a:p>
            <a:r>
              <a:rPr lang="en-US" sz="2800" dirty="0" smtClean="0">
                <a:latin typeface="Arial" panose="020B0604020202020204" pitchFamily="34" charset="0"/>
                <a:cs typeface="Arial" panose="020B0604020202020204" pitchFamily="34" charset="0"/>
              </a:rPr>
              <a:t>(b) Image enhanced using homomorphic filtering.</a:t>
            </a:r>
            <a:endParaRPr lang="en-US" sz="2800" dirty="0">
              <a:solidFill>
                <a:schemeClr val="accent1"/>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4462" b="22420"/>
          <a:stretch/>
        </p:blipFill>
        <p:spPr bwMode="auto">
          <a:xfrm>
            <a:off x="6773663" y="1605610"/>
            <a:ext cx="659222" cy="356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82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dirty="0" smtClean="0">
                <a:latin typeface="Arial" panose="020B0604020202020204" pitchFamily="34" charset="0"/>
                <a:cs typeface="Arial" panose="020B0604020202020204" pitchFamily="34" charset="0"/>
              </a:rPr>
              <a:t>4.10 Selective Filtering</a:t>
            </a:r>
            <a:endParaRPr lang="en-US" dirty="0"/>
          </a:p>
        </p:txBody>
      </p:sp>
      <p:sp>
        <p:nvSpPr>
          <p:cNvPr id="8" name="矩形 7"/>
          <p:cNvSpPr/>
          <p:nvPr/>
        </p:nvSpPr>
        <p:spPr>
          <a:xfrm>
            <a:off x="494024" y="1644127"/>
            <a:ext cx="8439150" cy="523220"/>
          </a:xfrm>
          <a:prstGeom prst="rect">
            <a:avLst/>
          </a:prstGeom>
        </p:spPr>
        <p:txBody>
          <a:bodyPr wrap="square">
            <a:spAutoFit/>
          </a:bodyPr>
          <a:lstStyle/>
          <a:p>
            <a:pPr>
              <a:lnSpc>
                <a:spcPct val="100000"/>
              </a:lnSpc>
              <a:spcBef>
                <a:spcPts val="600"/>
              </a:spcBef>
            </a:pPr>
            <a:r>
              <a:rPr lang="en-US" altLang="zh-CN" sz="2800" dirty="0" smtClean="0">
                <a:solidFill>
                  <a:schemeClr val="accent1"/>
                </a:solidFill>
                <a:latin typeface="Arial" panose="020B0604020202020204" pitchFamily="34" charset="0"/>
                <a:cs typeface="Arial" panose="020B0604020202020204" pitchFamily="34" charset="0"/>
              </a:rPr>
              <a:t>4.10.1 Bandreject and Bandpass Filters</a:t>
            </a:r>
            <a:endParaRPr lang="en-US" altLang="zh-CN" sz="2800" dirty="0">
              <a:solidFill>
                <a:schemeClr val="accent1"/>
              </a:solidFill>
              <a:latin typeface="Arial" panose="020B0604020202020204" pitchFamily="34" charset="0"/>
              <a:cs typeface="Arial" panose="020B0604020202020204"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082862654"/>
              </p:ext>
            </p:extLst>
          </p:nvPr>
        </p:nvGraphicFramePr>
        <p:xfrm>
          <a:off x="2811461" y="2216503"/>
          <a:ext cx="3521075" cy="506412"/>
        </p:xfrm>
        <a:graphic>
          <a:graphicData uri="http://schemas.openxmlformats.org/presentationml/2006/ole">
            <mc:AlternateContent xmlns:mc="http://schemas.openxmlformats.org/markup-compatibility/2006">
              <mc:Choice xmlns:v="urn:schemas-microsoft-com:vml" Requires="v">
                <p:oleObj spid="_x0000_s48263" name="Equation" r:id="rId3" imgW="1942920" imgH="279360" progId="Equation.DSMT4">
                  <p:embed/>
                </p:oleObj>
              </mc:Choice>
              <mc:Fallback>
                <p:oleObj name="Equation" r:id="rId3" imgW="1942920" imgH="279360" progId="Equation.DSMT4">
                  <p:embed/>
                  <p:pic>
                    <p:nvPicPr>
                      <p:cNvPr id="6" name="对象 5"/>
                      <p:cNvPicPr/>
                      <p:nvPr/>
                    </p:nvPicPr>
                    <p:blipFill>
                      <a:blip r:embed="rId4"/>
                      <a:stretch>
                        <a:fillRect/>
                      </a:stretch>
                    </p:blipFill>
                    <p:spPr>
                      <a:xfrm>
                        <a:off x="2811461" y="2216503"/>
                        <a:ext cx="3521075" cy="506412"/>
                      </a:xfrm>
                      <a:prstGeom prst="rect">
                        <a:avLst/>
                      </a:prstGeom>
                    </p:spPr>
                  </p:pic>
                </p:oleObj>
              </mc:Fallback>
            </mc:AlternateContent>
          </a:graphicData>
        </a:graphic>
      </p:graphicFrame>
      <p:sp>
        <p:nvSpPr>
          <p:cNvPr id="10" name="文本框 9"/>
          <p:cNvSpPr txBox="1"/>
          <p:nvPr/>
        </p:nvSpPr>
        <p:spPr>
          <a:xfrm>
            <a:off x="7681247" y="2153364"/>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(4.10-1)</a:t>
            </a:r>
            <a:endParaRPr lang="en-US" sz="2600" dirty="0">
              <a:latin typeface="Times New Roman" panose="02020603050405020304" pitchFamily="18" charset="0"/>
              <a:cs typeface="Times New Roman" panose="02020603050405020304" pitchFamily="18" charset="0"/>
            </a:endParaRPr>
          </a:p>
        </p:txBody>
      </p:sp>
      <p:sp>
        <p:nvSpPr>
          <p:cNvPr id="11" name="矩形 10"/>
          <p:cNvSpPr/>
          <p:nvPr/>
        </p:nvSpPr>
        <p:spPr>
          <a:xfrm>
            <a:off x="494023" y="3093509"/>
            <a:ext cx="1362075" cy="523220"/>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Ideal</a:t>
            </a:r>
            <a:endParaRPr lang="en-US" altLang="zh-CN" sz="2400" dirty="0">
              <a:solidFill>
                <a:schemeClr val="accent1"/>
              </a:solidFill>
              <a:latin typeface="Arial" panose="020B0604020202020204" pitchFamily="34" charset="0"/>
              <a:cs typeface="Arial" panose="020B0604020202020204" pitchFamily="34" charset="0"/>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177818959"/>
              </p:ext>
            </p:extLst>
          </p:nvPr>
        </p:nvGraphicFramePr>
        <p:xfrm>
          <a:off x="2926556" y="2772072"/>
          <a:ext cx="5199062" cy="1289050"/>
        </p:xfrm>
        <a:graphic>
          <a:graphicData uri="http://schemas.openxmlformats.org/presentationml/2006/ole">
            <mc:AlternateContent xmlns:mc="http://schemas.openxmlformats.org/markup-compatibility/2006">
              <mc:Choice xmlns:v="urn:schemas-microsoft-com:vml" Requires="v">
                <p:oleObj spid="_x0000_s48264" name="Equation" r:id="rId5" imgW="2869920" imgH="711000" progId="Equation.DSMT4">
                  <p:embed/>
                </p:oleObj>
              </mc:Choice>
              <mc:Fallback>
                <p:oleObj name="Equation" r:id="rId5" imgW="2869920" imgH="711000" progId="Equation.DSMT4">
                  <p:embed/>
                  <p:pic>
                    <p:nvPicPr>
                      <p:cNvPr id="9" name="对象 8"/>
                      <p:cNvPicPr/>
                      <p:nvPr/>
                    </p:nvPicPr>
                    <p:blipFill>
                      <a:blip r:embed="rId6"/>
                      <a:stretch>
                        <a:fillRect/>
                      </a:stretch>
                    </p:blipFill>
                    <p:spPr>
                      <a:xfrm>
                        <a:off x="2926556" y="2772072"/>
                        <a:ext cx="5199062" cy="1289050"/>
                      </a:xfrm>
                      <a:prstGeom prst="rect">
                        <a:avLst/>
                      </a:prstGeom>
                    </p:spPr>
                  </p:pic>
                </p:oleObj>
              </mc:Fallback>
            </mc:AlternateContent>
          </a:graphicData>
        </a:graphic>
      </p:graphicFrame>
      <p:sp>
        <p:nvSpPr>
          <p:cNvPr id="15" name="矩形 14"/>
          <p:cNvSpPr/>
          <p:nvPr/>
        </p:nvSpPr>
        <p:spPr>
          <a:xfrm>
            <a:off x="494023" y="4253400"/>
            <a:ext cx="2432533" cy="523220"/>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Butterworth</a:t>
            </a:r>
            <a:endParaRPr lang="en-US" altLang="zh-CN" sz="2400" dirty="0">
              <a:solidFill>
                <a:schemeClr val="accent1"/>
              </a:solidFill>
              <a:latin typeface="Arial" panose="020B0604020202020204" pitchFamily="34" charset="0"/>
              <a:cs typeface="Arial" panose="020B0604020202020204" pitchFamily="34" charset="0"/>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145994457"/>
              </p:ext>
            </p:extLst>
          </p:nvPr>
        </p:nvGraphicFramePr>
        <p:xfrm>
          <a:off x="2926556" y="4175125"/>
          <a:ext cx="3290887" cy="1427163"/>
        </p:xfrm>
        <a:graphic>
          <a:graphicData uri="http://schemas.openxmlformats.org/presentationml/2006/ole">
            <mc:AlternateContent xmlns:mc="http://schemas.openxmlformats.org/markup-compatibility/2006">
              <mc:Choice xmlns:v="urn:schemas-microsoft-com:vml" Requires="v">
                <p:oleObj spid="_x0000_s48265" name="Equation" r:id="rId7" imgW="1815840" imgH="787320" progId="Equation.DSMT4">
                  <p:embed/>
                </p:oleObj>
              </mc:Choice>
              <mc:Fallback>
                <p:oleObj name="Equation" r:id="rId7" imgW="1815840" imgH="787320" progId="Equation.DSMT4">
                  <p:embed/>
                  <p:pic>
                    <p:nvPicPr>
                      <p:cNvPr id="12" name="对象 11"/>
                      <p:cNvPicPr/>
                      <p:nvPr/>
                    </p:nvPicPr>
                    <p:blipFill>
                      <a:blip r:embed="rId8"/>
                      <a:stretch>
                        <a:fillRect/>
                      </a:stretch>
                    </p:blipFill>
                    <p:spPr>
                      <a:xfrm>
                        <a:off x="2926556" y="4175125"/>
                        <a:ext cx="3290887" cy="1427163"/>
                      </a:xfrm>
                      <a:prstGeom prst="rect">
                        <a:avLst/>
                      </a:prstGeom>
                    </p:spPr>
                  </p:pic>
                </p:oleObj>
              </mc:Fallback>
            </mc:AlternateContent>
          </a:graphicData>
        </a:graphic>
      </p:graphicFrame>
      <p:sp>
        <p:nvSpPr>
          <p:cNvPr id="17" name="矩形 16"/>
          <p:cNvSpPr/>
          <p:nvPr/>
        </p:nvSpPr>
        <p:spPr>
          <a:xfrm>
            <a:off x="494023" y="6131719"/>
            <a:ext cx="2192026" cy="523220"/>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Gaussian</a:t>
            </a:r>
            <a:endParaRPr lang="en-US" altLang="zh-CN" sz="2400" dirty="0">
              <a:solidFill>
                <a:schemeClr val="accent1"/>
              </a:solidFill>
              <a:latin typeface="Arial" panose="020B0604020202020204" pitchFamily="34" charset="0"/>
              <a:cs typeface="Arial" panose="020B0604020202020204" pitchFamily="34" charset="0"/>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704097269"/>
              </p:ext>
            </p:extLst>
          </p:nvPr>
        </p:nvGraphicFramePr>
        <p:xfrm>
          <a:off x="3064666" y="5602288"/>
          <a:ext cx="3014663" cy="1058863"/>
        </p:xfrm>
        <a:graphic>
          <a:graphicData uri="http://schemas.openxmlformats.org/presentationml/2006/ole">
            <mc:AlternateContent xmlns:mc="http://schemas.openxmlformats.org/markup-compatibility/2006">
              <mc:Choice xmlns:v="urn:schemas-microsoft-com:vml" Requires="v">
                <p:oleObj spid="_x0000_s48266" name="Equation" r:id="rId9" imgW="1663560" imgH="583920" progId="Equation.DSMT4">
                  <p:embed/>
                </p:oleObj>
              </mc:Choice>
              <mc:Fallback>
                <p:oleObj name="Equation" r:id="rId9" imgW="1663560" imgH="583920" progId="Equation.DSMT4">
                  <p:embed/>
                  <p:pic>
                    <p:nvPicPr>
                      <p:cNvPr id="16" name="对象 15"/>
                      <p:cNvPicPr/>
                      <p:nvPr/>
                    </p:nvPicPr>
                    <p:blipFill>
                      <a:blip r:embed="rId10"/>
                      <a:stretch>
                        <a:fillRect/>
                      </a:stretch>
                    </p:blipFill>
                    <p:spPr>
                      <a:xfrm>
                        <a:off x="3064666" y="5602288"/>
                        <a:ext cx="3014663" cy="1058863"/>
                      </a:xfrm>
                      <a:prstGeom prst="rect">
                        <a:avLst/>
                      </a:prstGeom>
                    </p:spPr>
                  </p:pic>
                </p:oleObj>
              </mc:Fallback>
            </mc:AlternateContent>
          </a:graphicData>
        </a:graphic>
      </p:graphicFrame>
    </p:spTree>
    <p:extLst>
      <p:ext uri="{BB962C8B-B14F-4D97-AF65-F5344CB8AC3E}">
        <p14:creationId xmlns:p14="http://schemas.microsoft.com/office/powerpoint/2010/main" val="152988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4024" y="758302"/>
            <a:ext cx="8439150" cy="523220"/>
          </a:xfrm>
          <a:prstGeom prst="rect">
            <a:avLst/>
          </a:prstGeom>
        </p:spPr>
        <p:txBody>
          <a:bodyPr wrap="square">
            <a:spAutoFit/>
          </a:bodyPr>
          <a:lstStyle/>
          <a:p>
            <a:pPr>
              <a:lnSpc>
                <a:spcPct val="100000"/>
              </a:lnSpc>
              <a:spcBef>
                <a:spcPts val="600"/>
              </a:spcBef>
            </a:pPr>
            <a:r>
              <a:rPr lang="en-US" altLang="zh-CN" sz="2800" dirty="0" smtClean="0">
                <a:solidFill>
                  <a:schemeClr val="accent1"/>
                </a:solidFill>
                <a:latin typeface="Arial" panose="020B0604020202020204" pitchFamily="34" charset="0"/>
                <a:cs typeface="Arial" panose="020B0604020202020204" pitchFamily="34" charset="0"/>
              </a:rPr>
              <a:t>4.10.1 Bandreject and Bandpass Filters</a:t>
            </a:r>
            <a:endParaRPr lang="en-US" altLang="zh-CN" sz="2800" dirty="0">
              <a:solidFill>
                <a:schemeClr val="accent1"/>
              </a:solidFill>
              <a:latin typeface="Arial" panose="020B0604020202020204" pitchFamily="34" charset="0"/>
              <a:cs typeface="Arial" panose="020B0604020202020204"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12" y="1304923"/>
            <a:ext cx="7925175" cy="392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9" t="73578" r="94462" b="22420"/>
          <a:stretch/>
        </p:blipFill>
        <p:spPr bwMode="auto">
          <a:xfrm>
            <a:off x="55781" y="4930475"/>
            <a:ext cx="553631" cy="299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597236" y="5161364"/>
            <a:ext cx="8232726" cy="1569660"/>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Figure </a:t>
            </a:r>
            <a:r>
              <a:rPr lang="en-US" sz="2400" b="1" dirty="0" smtClean="0">
                <a:latin typeface="Arial" panose="020B0604020202020204" pitchFamily="34" charset="0"/>
                <a:cs typeface="Arial" panose="020B0604020202020204" pitchFamily="34" charset="0"/>
              </a:rPr>
              <a:t>4.63 </a:t>
            </a:r>
          </a:p>
          <a:p>
            <a:r>
              <a:rPr lang="en-US" sz="2400" dirty="0" smtClean="0">
                <a:latin typeface="Arial" panose="020B0604020202020204" pitchFamily="34" charset="0"/>
                <a:cs typeface="Arial" panose="020B0604020202020204" pitchFamily="34" charset="0"/>
              </a:rPr>
              <a:t>(a) Bandreject Gaussian filter. </a:t>
            </a:r>
          </a:p>
          <a:p>
            <a:r>
              <a:rPr lang="en-US" sz="2400" dirty="0" smtClean="0">
                <a:latin typeface="Arial" panose="020B0604020202020204" pitchFamily="34" charset="0"/>
                <a:cs typeface="Arial" panose="020B0604020202020204" pitchFamily="34" charset="0"/>
              </a:rPr>
              <a:t>(b) Corresponding bandpass filter. The thin black border in (a) was added for clarity; it is not part of the data.</a:t>
            </a:r>
            <a:endParaRPr lang="en-US" sz="24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9201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ph type="title"/>
          </p:nvPr>
        </p:nvSpPr>
        <p:spPr>
          <a:xfrm>
            <a:off x="494024" y="745725"/>
            <a:ext cx="8372163" cy="802736"/>
          </a:xfrm>
        </p:spPr>
        <p:txBody>
          <a:bodyPr>
            <a:noAutofit/>
          </a:bodyPr>
          <a:lstStyle/>
          <a:p>
            <a:r>
              <a:rPr lang="en-US" altLang="zh-CN" dirty="0" smtClean="0">
                <a:latin typeface="Arial" panose="020B0604020202020204" pitchFamily="34" charset="0"/>
                <a:cs typeface="Arial" panose="020B0604020202020204" pitchFamily="34" charset="0"/>
              </a:rPr>
              <a:t>4.10 Selective Filtering</a:t>
            </a:r>
            <a:endParaRPr lang="en-US" dirty="0"/>
          </a:p>
        </p:txBody>
      </p:sp>
      <p:sp>
        <p:nvSpPr>
          <p:cNvPr id="8" name="矩形 7"/>
          <p:cNvSpPr/>
          <p:nvPr/>
        </p:nvSpPr>
        <p:spPr>
          <a:xfrm>
            <a:off x="494024" y="1644127"/>
            <a:ext cx="8439150" cy="523220"/>
          </a:xfrm>
          <a:prstGeom prst="rect">
            <a:avLst/>
          </a:prstGeom>
        </p:spPr>
        <p:txBody>
          <a:bodyPr wrap="square">
            <a:spAutoFit/>
          </a:bodyPr>
          <a:lstStyle/>
          <a:p>
            <a:pPr>
              <a:lnSpc>
                <a:spcPct val="100000"/>
              </a:lnSpc>
              <a:spcBef>
                <a:spcPts val="600"/>
              </a:spcBef>
            </a:pPr>
            <a:r>
              <a:rPr lang="en-US" altLang="zh-CN" sz="2800" dirty="0" smtClean="0">
                <a:solidFill>
                  <a:schemeClr val="accent1"/>
                </a:solidFill>
                <a:latin typeface="Arial" panose="020B0604020202020204" pitchFamily="34" charset="0"/>
                <a:cs typeface="Arial" panose="020B0604020202020204" pitchFamily="34" charset="0"/>
              </a:rPr>
              <a:t>4.10.2 Notch Filters</a:t>
            </a:r>
            <a:endParaRPr lang="en-US" altLang="zh-CN" sz="2800" dirty="0">
              <a:solidFill>
                <a:schemeClr val="accent1"/>
              </a:solidFill>
              <a:latin typeface="Arial" panose="020B0604020202020204" pitchFamily="34" charset="0"/>
              <a:cs typeface="Arial" panose="020B0604020202020204" pitchFamily="34"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867403209"/>
              </p:ext>
            </p:extLst>
          </p:nvPr>
        </p:nvGraphicFramePr>
        <p:xfrm>
          <a:off x="2204559" y="2706517"/>
          <a:ext cx="4718050" cy="966788"/>
        </p:xfrm>
        <a:graphic>
          <a:graphicData uri="http://schemas.openxmlformats.org/presentationml/2006/ole">
            <mc:AlternateContent xmlns:mc="http://schemas.openxmlformats.org/markup-compatibility/2006">
              <mc:Choice xmlns:v="urn:schemas-microsoft-com:vml" Requires="v">
                <p:oleObj spid="_x0000_s49220" name="Equation" r:id="rId3" imgW="2603160" imgH="533160" progId="Equation.DSMT4">
                  <p:embed/>
                </p:oleObj>
              </mc:Choice>
              <mc:Fallback>
                <p:oleObj name="Equation" r:id="rId3" imgW="2603160" imgH="533160" progId="Equation.DSMT4">
                  <p:embed/>
                  <p:pic>
                    <p:nvPicPr>
                      <p:cNvPr id="9" name="对象 8"/>
                      <p:cNvPicPr/>
                      <p:nvPr/>
                    </p:nvPicPr>
                    <p:blipFill>
                      <a:blip r:embed="rId4"/>
                      <a:stretch>
                        <a:fillRect/>
                      </a:stretch>
                    </p:blipFill>
                    <p:spPr>
                      <a:xfrm>
                        <a:off x="2204559" y="2706517"/>
                        <a:ext cx="4718050" cy="966788"/>
                      </a:xfrm>
                      <a:prstGeom prst="rect">
                        <a:avLst/>
                      </a:prstGeom>
                    </p:spPr>
                  </p:pic>
                </p:oleObj>
              </mc:Fallback>
            </mc:AlternateContent>
          </a:graphicData>
        </a:graphic>
      </p:graphicFrame>
      <p:sp>
        <p:nvSpPr>
          <p:cNvPr id="10" name="文本框 9"/>
          <p:cNvSpPr txBox="1"/>
          <p:nvPr/>
        </p:nvSpPr>
        <p:spPr>
          <a:xfrm>
            <a:off x="7666481" y="2943689"/>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(4.10-2)</a:t>
            </a:r>
            <a:endParaRPr lang="en-US" sz="2600" dirty="0">
              <a:latin typeface="Times New Roman" panose="02020603050405020304" pitchFamily="18" charset="0"/>
              <a:cs typeface="Times New Roman" panose="02020603050405020304" pitchFamily="18" charset="0"/>
            </a:endParaRPr>
          </a:p>
        </p:txBody>
      </p:sp>
      <p:sp>
        <p:nvSpPr>
          <p:cNvPr id="11" name="矩形 10"/>
          <p:cNvSpPr/>
          <p:nvPr/>
        </p:nvSpPr>
        <p:spPr>
          <a:xfrm>
            <a:off x="998849" y="2138210"/>
            <a:ext cx="3688561" cy="523220"/>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Notch reject filter</a:t>
            </a:r>
            <a:endParaRPr lang="en-US" altLang="zh-CN" sz="2800" dirty="0">
              <a:solidFill>
                <a:schemeClr val="accent1"/>
              </a:solidFill>
              <a:latin typeface="Arial" panose="020B0604020202020204" pitchFamily="34" charset="0"/>
              <a:cs typeface="Arial" panose="020B0604020202020204" pitchFamily="34"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951428479"/>
              </p:ext>
            </p:extLst>
          </p:nvPr>
        </p:nvGraphicFramePr>
        <p:xfrm>
          <a:off x="2794000" y="4355728"/>
          <a:ext cx="3568700" cy="506412"/>
        </p:xfrm>
        <a:graphic>
          <a:graphicData uri="http://schemas.openxmlformats.org/presentationml/2006/ole">
            <mc:AlternateContent xmlns:mc="http://schemas.openxmlformats.org/markup-compatibility/2006">
              <mc:Choice xmlns:v="urn:schemas-microsoft-com:vml" Requires="v">
                <p:oleObj spid="_x0000_s49221" name="Equation" r:id="rId5" imgW="1968480" imgH="279360" progId="Equation.DSMT4">
                  <p:embed/>
                </p:oleObj>
              </mc:Choice>
              <mc:Fallback>
                <p:oleObj name="Equation" r:id="rId5" imgW="1968480" imgH="279360" progId="Equation.DSMT4">
                  <p:embed/>
                  <p:pic>
                    <p:nvPicPr>
                      <p:cNvPr id="9" name="对象 8"/>
                      <p:cNvPicPr/>
                      <p:nvPr/>
                    </p:nvPicPr>
                    <p:blipFill>
                      <a:blip r:embed="rId6"/>
                      <a:stretch>
                        <a:fillRect/>
                      </a:stretch>
                    </p:blipFill>
                    <p:spPr>
                      <a:xfrm>
                        <a:off x="2794000" y="4355728"/>
                        <a:ext cx="3568700" cy="506412"/>
                      </a:xfrm>
                      <a:prstGeom prst="rect">
                        <a:avLst/>
                      </a:prstGeom>
                    </p:spPr>
                  </p:pic>
                </p:oleObj>
              </mc:Fallback>
            </mc:AlternateContent>
          </a:graphicData>
        </a:graphic>
      </p:graphicFrame>
      <p:sp>
        <p:nvSpPr>
          <p:cNvPr id="14" name="文本框 13"/>
          <p:cNvSpPr txBox="1"/>
          <p:nvPr/>
        </p:nvSpPr>
        <p:spPr>
          <a:xfrm>
            <a:off x="7681247" y="4362230"/>
            <a:ext cx="1266693" cy="492443"/>
          </a:xfrm>
          <a:prstGeom prst="rect">
            <a:avLst/>
          </a:prstGeom>
          <a:noFill/>
        </p:spPr>
        <p:txBody>
          <a:bodyPr wrap="none" rtlCol="0">
            <a:spAutoFit/>
          </a:bodyPr>
          <a:lstStyle/>
          <a:p>
            <a:r>
              <a:rPr lang="en-US" sz="2600" dirty="0" smtClean="0">
                <a:latin typeface="Times New Roman" panose="02020603050405020304" pitchFamily="18" charset="0"/>
                <a:cs typeface="Times New Roman" panose="02020603050405020304" pitchFamily="18" charset="0"/>
              </a:rPr>
              <a:t>(4.10-6)</a:t>
            </a:r>
            <a:endParaRPr lang="en-US" sz="2600" dirty="0">
              <a:latin typeface="Times New Roman" panose="02020603050405020304" pitchFamily="18" charset="0"/>
              <a:cs typeface="Times New Roman" panose="02020603050405020304" pitchFamily="18" charset="0"/>
            </a:endParaRPr>
          </a:p>
        </p:txBody>
      </p:sp>
      <p:sp>
        <p:nvSpPr>
          <p:cNvPr id="19" name="矩形 18"/>
          <p:cNvSpPr/>
          <p:nvPr/>
        </p:nvSpPr>
        <p:spPr>
          <a:xfrm>
            <a:off x="1000281" y="3712260"/>
            <a:ext cx="3693479" cy="523220"/>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Notch pass filter</a:t>
            </a:r>
            <a:endParaRPr lang="en-US" altLang="zh-CN" sz="2800" dirty="0">
              <a:solidFill>
                <a:schemeClr val="accent1"/>
              </a:solidFill>
              <a:latin typeface="Arial" panose="020B0604020202020204" pitchFamily="34" charset="0"/>
              <a:cs typeface="Arial" panose="020B0604020202020204" pitchFamily="34" charset="0"/>
            </a:endParaRPr>
          </a:p>
        </p:txBody>
      </p:sp>
      <p:sp>
        <p:nvSpPr>
          <p:cNvPr id="20" name="矩形 19"/>
          <p:cNvSpPr/>
          <p:nvPr/>
        </p:nvSpPr>
        <p:spPr>
          <a:xfrm>
            <a:off x="993931" y="5115321"/>
            <a:ext cx="7679552" cy="954107"/>
          </a:xfrm>
          <a:prstGeom prst="rect">
            <a:avLst/>
          </a:prstGeom>
        </p:spPr>
        <p:txBody>
          <a:bodyPr wrap="square">
            <a:spAutoFit/>
          </a:bodyPr>
          <a:lstStyle/>
          <a:p>
            <a:pPr marL="342900" indent="-342900">
              <a:lnSpc>
                <a:spcPct val="100000"/>
              </a:lnSpc>
              <a:spcBef>
                <a:spcPts val="600"/>
              </a:spcBef>
              <a:buFont typeface="Arial" panose="020B0604020202020204" pitchFamily="34" charset="0"/>
              <a:buChar char="•"/>
            </a:pPr>
            <a:r>
              <a:rPr lang="en-US" altLang="zh-CN" sz="2800" dirty="0" smtClean="0">
                <a:solidFill>
                  <a:schemeClr val="accent1"/>
                </a:solidFill>
                <a:latin typeface="Arial" panose="020B0604020202020204" pitchFamily="34" charset="0"/>
                <a:cs typeface="Arial" panose="020B0604020202020204" pitchFamily="34" charset="0"/>
              </a:rPr>
              <a:t>Reduction of moir</a:t>
            </a:r>
            <a:r>
              <a:rPr lang="en-US" altLang="zh-CN" sz="2800" dirty="0">
                <a:solidFill>
                  <a:schemeClr val="accent1"/>
                </a:solidFill>
                <a:latin typeface="Arial" panose="020B0604020202020204" pitchFamily="34" charset="0"/>
                <a:cs typeface="Arial" panose="020B0604020202020204" pitchFamily="34" charset="0"/>
              </a:rPr>
              <a:t>é </a:t>
            </a:r>
            <a:r>
              <a:rPr lang="en-US" altLang="zh-CN" sz="2800" dirty="0" smtClean="0">
                <a:solidFill>
                  <a:schemeClr val="accent1"/>
                </a:solidFill>
                <a:latin typeface="Arial" panose="020B0604020202020204" pitchFamily="34" charset="0"/>
                <a:cs typeface="Arial" panose="020B0604020202020204" pitchFamily="34" charset="0"/>
              </a:rPr>
              <a:t>patterns using notch filtering (See </a:t>
            </a:r>
            <a:r>
              <a:rPr lang="en-US" altLang="zh-CN" sz="2800" dirty="0" smtClean="0">
                <a:solidFill>
                  <a:schemeClr val="accent1"/>
                </a:solidFill>
                <a:latin typeface="Arial" panose="020B0604020202020204" pitchFamily="34" charset="0"/>
                <a:cs typeface="Arial" panose="020B0604020202020204" pitchFamily="34" charset="0"/>
                <a:hlinkClick r:id="rId7" action="ppaction://hlinksldjump"/>
              </a:rPr>
              <a:t>Fig. 4.64</a:t>
            </a:r>
            <a:r>
              <a:rPr lang="en-US" altLang="zh-CN" sz="2800" dirty="0" smtClean="0">
                <a:solidFill>
                  <a:schemeClr val="accent1"/>
                </a:solidFill>
                <a:latin typeface="Arial" panose="020B0604020202020204" pitchFamily="34" charset="0"/>
                <a:cs typeface="Arial" panose="020B0604020202020204" pitchFamily="34" charset="0"/>
              </a:rPr>
              <a:t> in the next slide)</a:t>
            </a:r>
            <a:endParaRPr lang="en-US" altLang="zh-CN" sz="28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4583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76200"/>
            <a:ext cx="91440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文本框 27"/>
          <p:cNvSpPr txBox="1"/>
          <p:nvPr/>
        </p:nvSpPr>
        <p:spPr>
          <a:xfrm>
            <a:off x="4709009" y="962025"/>
            <a:ext cx="3987316" cy="3970318"/>
          </a:xfrm>
          <a:prstGeom prst="rect">
            <a:avLst/>
          </a:prstGeom>
          <a:noFill/>
        </p:spPr>
        <p:txBody>
          <a:bodyPr wrap="square" rtlCol="0">
            <a:spAutoFit/>
          </a:bodyPr>
          <a:lstStyle/>
          <a:p>
            <a:r>
              <a:rPr lang="en-US" sz="2800" b="1" dirty="0" smtClean="0">
                <a:latin typeface="Arial" panose="020B0604020202020204" pitchFamily="34" charset="0"/>
                <a:cs typeface="Arial" panose="020B0604020202020204" pitchFamily="34" charset="0"/>
              </a:rPr>
              <a:t>Figure 4.64</a:t>
            </a:r>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(a) Sampled newspaper image showing a moir</a:t>
            </a:r>
            <a:r>
              <a:rPr lang="en-US" altLang="zh-CN" sz="2800" dirty="0" smtClean="0">
                <a:latin typeface="Arial" panose="020B0604020202020204" pitchFamily="34" charset="0"/>
                <a:cs typeface="Arial" panose="020B0604020202020204" pitchFamily="34" charset="0"/>
              </a:rPr>
              <a:t>é pattern.</a:t>
            </a: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(b) Spectrum.</a:t>
            </a:r>
          </a:p>
          <a:p>
            <a:r>
              <a:rPr lang="en-US" sz="2800" dirty="0" smtClean="0">
                <a:latin typeface="Arial" panose="020B0604020202020204" pitchFamily="34" charset="0"/>
                <a:cs typeface="Arial" panose="020B0604020202020204" pitchFamily="34" charset="0"/>
              </a:rPr>
              <a:t>(c) Butterworth notch reject filter multiplied by the Fourier transform. </a:t>
            </a:r>
          </a:p>
          <a:p>
            <a:r>
              <a:rPr lang="en-US" sz="2800" dirty="0" smtClean="0">
                <a:latin typeface="Arial" panose="020B0604020202020204" pitchFamily="34" charset="0"/>
                <a:cs typeface="Arial" panose="020B0604020202020204" pitchFamily="34" charset="0"/>
              </a:rPr>
              <a:t>(d) Filtered image.</a:t>
            </a:r>
            <a:endParaRPr lang="en-US" sz="2800" dirty="0">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9" y="142874"/>
            <a:ext cx="4549291" cy="655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75455" b="91411"/>
          <a:stretch/>
        </p:blipFill>
        <p:spPr bwMode="auto">
          <a:xfrm>
            <a:off x="4709009" y="142873"/>
            <a:ext cx="754649" cy="73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170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VI主题">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I主题" id="{54A3A52B-45C4-4F1F-9E85-79CCE326A158}" vid="{ED1E0F6A-BDAF-4D3B-8B16-E8462894751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22222</Template>
  <TotalTime>6377</TotalTime>
  <Words>3965</Words>
  <Application>Microsoft Office PowerPoint</Application>
  <PresentationFormat>全屏显示(4:3)</PresentationFormat>
  <Paragraphs>446</Paragraphs>
  <Slides>106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106</vt:i4>
      </vt:variant>
    </vt:vector>
  </HeadingPairs>
  <TitlesOfParts>
    <vt:vector size="116" baseType="lpstr">
      <vt:lpstr>等线</vt:lpstr>
      <vt:lpstr>等线 Light</vt:lpstr>
      <vt:lpstr>微软雅黑</vt:lpstr>
      <vt:lpstr>Arial</vt:lpstr>
      <vt:lpstr>Arial Black</vt:lpstr>
      <vt:lpstr>Calibri</vt:lpstr>
      <vt:lpstr>Cambria Math</vt:lpstr>
      <vt:lpstr>Times New Roman</vt:lpstr>
      <vt:lpstr>VI主题</vt:lpstr>
      <vt:lpstr>Equation</vt:lpstr>
      <vt:lpstr>Digital Image Processing, 3rd ed.</vt:lpstr>
      <vt:lpstr>Outline</vt:lpstr>
      <vt:lpstr>4.1 Background</vt:lpstr>
      <vt:lpstr>4.2 Preliminary Concepts</vt:lpstr>
      <vt:lpstr>PowerPoint 演示文稿</vt:lpstr>
      <vt:lpstr>PowerPoint 演示文稿</vt:lpstr>
      <vt:lpstr>PowerPoint 演示文稿</vt:lpstr>
      <vt:lpstr>PowerPoint 演示文稿</vt:lpstr>
      <vt:lpstr>4.2.4 The Fourier Transform of Functions of           One Continuous Variable</vt:lpstr>
      <vt:lpstr>4.2.4 The Fourier Transform of Functions of           One Continuous Variable</vt:lpstr>
      <vt:lpstr>4.2.5 Convolution</vt:lpstr>
      <vt:lpstr>4.3 Sampling and the Fourier Transform of       Sampled Functions</vt:lpstr>
      <vt:lpstr>PowerPoint 演示文稿</vt:lpstr>
      <vt:lpstr>4.3 Sampling and the Fourier Transform of       Sampled Functions</vt:lpstr>
      <vt:lpstr>PowerPoint 演示文稿</vt:lpstr>
      <vt:lpstr>4.3 Sampling and the Fourier Transform of       Sampled Functions</vt:lpstr>
      <vt:lpstr>PowerPoint 演示文稿</vt:lpstr>
      <vt:lpstr>PowerPoint 演示文稿</vt:lpstr>
      <vt:lpstr>4.3 Sampling and the Fourier Transform of       Sampled Functions</vt:lpstr>
      <vt:lpstr>4.4 The Discrete Fourier Transform (DFT) of        One Variable</vt:lpstr>
      <vt:lpstr>4.4 The Discrete Fourier Transform (DFT) of        One Variable</vt:lpstr>
      <vt:lpstr>PowerPoint 演示文稿</vt:lpstr>
      <vt:lpstr>4.5 Extension to Functions of Two Variables</vt:lpstr>
      <vt:lpstr>4.5 Extension to Functions of Two Variables</vt:lpstr>
      <vt:lpstr>4.5 Extension to Functions of Two Variables</vt:lpstr>
      <vt:lpstr>4.5 Extension to Functions of Two Variables</vt:lpstr>
      <vt:lpstr>4.5 Extension to Functions of Two Variables</vt:lpstr>
      <vt:lpstr>4.5 Extension to Functions of Two Variables</vt:lpstr>
      <vt:lpstr>4.5.4 Aliasing in images</vt:lpstr>
      <vt:lpstr>4.5.4 Aliasing in resampled images</vt:lpstr>
      <vt:lpstr>4.5.4 Jaggies (锯齿) in image shrinking</vt:lpstr>
      <vt:lpstr>4.5.4 Jaggies in image zooming</vt:lpstr>
      <vt:lpstr>4.5.4 Moiré patterns (莫尔条纹)</vt:lpstr>
      <vt:lpstr>PowerPoint 演示文稿</vt:lpstr>
      <vt:lpstr>PowerPoint 演示文稿</vt:lpstr>
      <vt:lpstr>4.5 Extension to Functions of Two Variables</vt:lpstr>
      <vt:lpstr>4.6 Some Properties of the 2-D DFT</vt:lpstr>
      <vt:lpstr>PowerPoint 演示文稿</vt:lpstr>
      <vt:lpstr>PowerPoint 演示文稿</vt:lpstr>
      <vt:lpstr>4.6.5 Fourier Spectrum and Phase Angle</vt:lpstr>
      <vt:lpstr>4.6.5 Fourier Spectrum and Phase Angle</vt:lpstr>
      <vt:lpstr>4.6.5 Fourier Spectrum and Phase Angle</vt:lpstr>
      <vt:lpstr>PowerPoint 演示文稿</vt:lpstr>
      <vt:lpstr>4.6.6 The 2-D Convolution Theorem</vt:lpstr>
      <vt:lpstr>PowerPoint 演示文稿</vt:lpstr>
      <vt:lpstr>4.6.7 Summary of 2-D DFT definitions and          corresponding expressions</vt:lpstr>
      <vt:lpstr>PowerPoint 演示文稿</vt:lpstr>
      <vt:lpstr>PowerPoint 演示文稿</vt:lpstr>
      <vt:lpstr>4.6.7 Summary of 2-D DFT Pairs</vt:lpstr>
      <vt:lpstr>PowerPoint 演示文稿</vt:lpstr>
      <vt:lpstr>PowerPoint 演示文稿</vt:lpstr>
      <vt:lpstr>4.7 The Basics of Filtering in the        Frequency Domain</vt:lpstr>
      <vt:lpstr>4.7 The Basics of Filtering in the        Frequency Domain</vt:lpstr>
      <vt:lpstr>4.7 The Basics of Filtering in the        Frequency Domain</vt:lpstr>
      <vt:lpstr>PowerPoint 演示文稿</vt:lpstr>
      <vt:lpstr>4.7 The Basics of Filtering in the        Frequency Domain</vt:lpstr>
      <vt:lpstr>4.7 The Basics of Filtering in the        Frequency Domain</vt:lpstr>
      <vt:lpstr>PowerPoint 演示文稿</vt:lpstr>
      <vt:lpstr>4.7 The Basics of Filtering in the        Frequency Domain</vt:lpstr>
      <vt:lpstr>PowerPoint 演示文稿</vt:lpstr>
      <vt:lpstr>PowerPoint 演示文稿</vt:lpstr>
      <vt:lpstr>4.7.4 Obtaining a frequency domain filter          from a small spatial mask</vt:lpstr>
      <vt:lpstr>PowerPoint 演示文稿</vt:lpstr>
      <vt:lpstr>4.8 Image Smoothing Using Frequency Domain       Filters</vt:lpstr>
      <vt:lpstr>4.8 Image Smoothing Using Frequency Domain       Filters</vt:lpstr>
      <vt:lpstr>4.8.1 Image smoothing using an ILPF</vt:lpstr>
      <vt:lpstr>PowerPoint 演示文稿</vt:lpstr>
      <vt:lpstr>4.8.1 Image smoothing using an ILPF</vt:lpstr>
      <vt:lpstr>4.8 Image Smoothing Using Frequency Domain       Filters</vt:lpstr>
      <vt:lpstr>4.8 Image Smoothing Using Frequency Domain       Filters</vt:lpstr>
      <vt:lpstr>PowerPoint 演示文稿</vt:lpstr>
      <vt:lpstr>PowerPoint 演示文稿</vt:lpstr>
      <vt:lpstr>4.8 Image Smoothing Using Frequency Domain       Filters</vt:lpstr>
      <vt:lpstr>4.8 Image Smoothing Using Frequency Domain       Filters</vt:lpstr>
      <vt:lpstr>PowerPoint 演示文稿</vt:lpstr>
      <vt:lpstr>4.8.2 Image smoothing with a GLPF</vt:lpstr>
      <vt:lpstr>PowerPoint 演示文稿</vt:lpstr>
      <vt:lpstr>4.8.2 Image smoothing with a GLPF</vt:lpstr>
      <vt:lpstr>4.9 Image Sharpening Using Frequency Domain       Filters</vt:lpstr>
      <vt:lpstr>4.9 Image Sharpening Using Frequency Domain       Filters</vt:lpstr>
      <vt:lpstr>PowerPoint 演示文稿</vt:lpstr>
      <vt:lpstr>PowerPoint 演示文稿</vt:lpstr>
      <vt:lpstr>PowerPoint 演示文稿</vt:lpstr>
      <vt:lpstr>PowerPoint 演示文稿</vt:lpstr>
      <vt:lpstr>PowerPoint 演示文稿</vt:lpstr>
      <vt:lpstr>4.9 Image Sharpening Using Frequency Domain       Filters</vt:lpstr>
      <vt:lpstr>4.9.4 The Laplacian in the Frequency Domain</vt:lpstr>
      <vt:lpstr>4.9.4 The Laplacian in the Frequency Domain</vt:lpstr>
      <vt:lpstr>4.9.4 The Laplacian in the Frequency Domain</vt:lpstr>
      <vt:lpstr>4.9.5 Unsharp Masking, Highboost Filtering,          and High-Frequency-Emphasis Filtering</vt:lpstr>
      <vt:lpstr>4.9.5 Unsharp Masking, Highboost Filtering,          and High-Frequency-Emphasis Filtering</vt:lpstr>
      <vt:lpstr>PowerPoint 演示文稿</vt:lpstr>
      <vt:lpstr>4.9.6 Homomorphic Filtering (同态滤波)</vt:lpstr>
      <vt:lpstr>4.9.6 Homomorphic Filtering (同态滤波)</vt:lpstr>
      <vt:lpstr>4.9.6 Image enhancement using           homomorphic filtering</vt:lpstr>
      <vt:lpstr>4.10 Selective Filtering</vt:lpstr>
      <vt:lpstr>PowerPoint 演示文稿</vt:lpstr>
      <vt:lpstr>4.10 Selective Filtering</vt:lpstr>
      <vt:lpstr>PowerPoint 演示文稿</vt:lpstr>
      <vt:lpstr>4.10.2 Enhancement of corrupted Cassini            Saturn image by notch filtering</vt:lpstr>
      <vt:lpstr>4.10.2 Enhancement of corrupted Cassini            Saturn image by notch filtering</vt:lpstr>
      <vt:lpstr>4.11 Implementation</vt:lpstr>
      <vt:lpstr>4.11 Implementation</vt:lpstr>
      <vt:lpstr>4.11 Implementation</vt:lpstr>
      <vt:lpstr>4.11 Implementation</vt:lpstr>
      <vt:lpstr>Thank you!</vt:lpstr>
    </vt:vector>
  </TitlesOfParts>
  <Company>SJTU-BCMI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Qinchuan Zhang</dc:creator>
  <cp:lastModifiedBy>ht-lu</cp:lastModifiedBy>
  <cp:revision>303</cp:revision>
  <dcterms:created xsi:type="dcterms:W3CDTF">2016-04-20T02:59:17Z</dcterms:created>
  <dcterms:modified xsi:type="dcterms:W3CDTF">2016-10-25T08:27:52Z</dcterms:modified>
  <cp:contentStatus/>
</cp:coreProperties>
</file>